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Lst>
  <p:notesMasterIdLst>
    <p:notesMasterId r:id="rId27"/>
  </p:notesMasterIdLst>
  <p:sldIdLst>
    <p:sldId id="431" r:id="rId6"/>
    <p:sldId id="430" r:id="rId7"/>
    <p:sldId id="447" r:id="rId8"/>
    <p:sldId id="432" r:id="rId9"/>
    <p:sldId id="433" r:id="rId10"/>
    <p:sldId id="434" r:id="rId11"/>
    <p:sldId id="435" r:id="rId12"/>
    <p:sldId id="436" r:id="rId13"/>
    <p:sldId id="438" r:id="rId14"/>
    <p:sldId id="439" r:id="rId15"/>
    <p:sldId id="440" r:id="rId16"/>
    <p:sldId id="441" r:id="rId17"/>
    <p:sldId id="442" r:id="rId18"/>
    <p:sldId id="443" r:id="rId19"/>
    <p:sldId id="402" r:id="rId20"/>
    <p:sldId id="446" r:id="rId21"/>
    <p:sldId id="408" r:id="rId22"/>
    <p:sldId id="445" r:id="rId23"/>
    <p:sldId id="448" r:id="rId24"/>
    <p:sldId id="425" r:id="rId25"/>
    <p:sldId id="426"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D147"/>
    <a:srgbClr val="77773C"/>
    <a:srgbClr val="997300"/>
    <a:srgbClr val="C99C60"/>
    <a:srgbClr val="99CC00"/>
    <a:srgbClr val="FFF4C5"/>
    <a:srgbClr val="EE8E00"/>
    <a:srgbClr val="CCCC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6410" autoAdjust="0"/>
  </p:normalViewPr>
  <p:slideViewPr>
    <p:cSldViewPr>
      <p:cViewPr varScale="1">
        <p:scale>
          <a:sx n="77" d="100"/>
          <a:sy n="77" d="100"/>
        </p:scale>
        <p:origin x="1618" y="58"/>
      </p:cViewPr>
      <p:guideLst>
        <p:guide orient="horz" pos="2160"/>
        <p:guide pos="2880"/>
      </p:guideLst>
    </p:cSldViewPr>
  </p:slideViewPr>
  <p:outlineViewPr>
    <p:cViewPr>
      <p:scale>
        <a:sx n="33" d="100"/>
        <a:sy n="33" d="100"/>
      </p:scale>
      <p:origin x="0" y="-2640"/>
    </p:cViewPr>
  </p:outlineViewPr>
  <p:notesTextViewPr>
    <p:cViewPr>
      <p:scale>
        <a:sx n="100" d="100"/>
        <a:sy n="100" d="100"/>
      </p:scale>
      <p:origin x="0" y="0"/>
    </p:cViewPr>
  </p:notesTextViewPr>
  <p:sorterViewPr>
    <p:cViewPr>
      <p:scale>
        <a:sx n="136" d="100"/>
        <a:sy n="136" d="100"/>
      </p:scale>
      <p:origin x="0" y="-5040"/>
    </p:cViewPr>
  </p:sorterViewPr>
  <p:notesViewPr>
    <p:cSldViewPr>
      <p:cViewPr varScale="1">
        <p:scale>
          <a:sx n="91" d="100"/>
          <a:sy n="91" d="100"/>
        </p:scale>
        <p:origin x="191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21st%20century%20pie%20chart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People</a:t>
            </a:r>
            <a:r>
              <a:rPr lang="en-US" baseline="0"/>
              <a:t> Living with HIV (PLWH) Served by the RWHAP Part B/ ADAP in Puerto Rico (2017)</a:t>
            </a:r>
            <a:endParaRPr lang="en-US"/>
          </a:p>
        </c:rich>
      </c:tx>
      <c:layout>
        <c:manualLayout>
          <c:xMode val="edge"/>
          <c:yMode val="edge"/>
          <c:x val="0.13859838864120921"/>
          <c:y val="0"/>
        </c:manualLayout>
      </c:layout>
      <c:overlay val="0"/>
    </c:title>
    <c:autoTitleDeleted val="0"/>
    <c:view3D>
      <c:rotX val="30"/>
      <c:rotY val="210"/>
      <c:rAngAx val="0"/>
      <c:perspective val="10"/>
    </c:view3D>
    <c:floor>
      <c:thickness val="0"/>
    </c:floor>
    <c:sideWall>
      <c:thickness val="0"/>
    </c:sideWall>
    <c:backWall>
      <c:thickness val="0"/>
    </c:backWall>
    <c:plotArea>
      <c:layout>
        <c:manualLayout>
          <c:layoutTarget val="inner"/>
          <c:xMode val="edge"/>
          <c:yMode val="edge"/>
          <c:x val="0"/>
          <c:y val="0.21537358659341202"/>
          <c:w val="1"/>
          <c:h val="0.78462641340658801"/>
        </c:manualLayout>
      </c:layout>
      <c:pie3DChart>
        <c:varyColors val="1"/>
        <c:ser>
          <c:idx val="0"/>
          <c:order val="0"/>
          <c:tx>
            <c:strRef>
              <c:f>Assets!$C$1</c:f>
              <c:strCache>
                <c:ptCount val="1"/>
                <c:pt idx="0">
                  <c:v>Amount</c:v>
                </c:pt>
              </c:strCache>
            </c:strRef>
          </c:tx>
          <c:spPr>
            <a:ln w="19050"/>
            <a:effectLst>
              <a:outerShdw blurRad="114300" dist="368300" dir="6900000" sx="101000" sy="101000" rotWithShape="0">
                <a:prstClr val="black">
                  <a:alpha val="22000"/>
                </a:prstClr>
              </a:outerShdw>
            </a:effectLst>
            <a:scene3d>
              <a:camera prst="orthographicFront"/>
              <a:lightRig rig="threePt" dir="t"/>
            </a:scene3d>
            <a:sp3d>
              <a:bevelT w="6502400" h="6502400"/>
              <a:bevelB w="6502400" h="6502400"/>
              <a:contourClr>
                <a:srgbClr val="000000"/>
              </a:contourClr>
            </a:sp3d>
          </c:spPr>
          <c:explosion val="10"/>
          <c:dLbls>
            <c:dLbl>
              <c:idx val="0"/>
              <c:layout>
                <c:manualLayout>
                  <c:x val="0.11316316842924327"/>
                  <c:y val="-3.5080276156445538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05EA-4EEA-A5B2-88EE48E1FB5C}"/>
                </c:ext>
                <c:ext xmlns:c15="http://schemas.microsoft.com/office/drawing/2012/chart" uri="{CE6537A1-D6FC-4f65-9D91-7224C49458BB}"/>
              </c:extLst>
            </c:dLbl>
            <c:dLbl>
              <c:idx val="1"/>
              <c:layout>
                <c:manualLayout>
                  <c:x val="-7.7688765348120498E-3"/>
                  <c:y val="-0.49105768349798162"/>
                </c:manualLayout>
              </c:layout>
              <c:dLblPos val="bestFit"/>
              <c:showLegendKey val="0"/>
              <c:showVal val="0"/>
              <c:showCatName val="1"/>
              <c:showSerName val="0"/>
              <c:showPercent val="1"/>
              <c:showBubbleSize val="0"/>
              <c:extLst>
                <c:ext xmlns:c15="http://schemas.microsoft.com/office/drawing/2012/chart" uri="{CE6537A1-D6FC-4f65-9D91-7224C49458BB}"/>
              </c:extLst>
            </c:dLbl>
            <c:numFmt formatCode="General" sourceLinked="0"/>
            <c:spPr>
              <a:noFill/>
              <a:ln>
                <a:noFill/>
              </a:ln>
              <a:effectLst/>
            </c:spPr>
            <c:txPr>
              <a:bodyPr/>
              <a:lstStyle/>
              <a:p>
                <a:pPr>
                  <a:defRPr sz="1300" b="1" baseline="0">
                    <a:solidFill>
                      <a:schemeClr val="tx1"/>
                    </a:solidFill>
                  </a:defRPr>
                </a:pPr>
                <a:endParaRPr lang="en-US"/>
              </a:p>
            </c:txPr>
            <c:dLblPos val="inEnd"/>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Assets!$B$2:$B$3</c:f>
              <c:strCache>
                <c:ptCount val="2"/>
                <c:pt idx="0">
                  <c:v>RWHAP Part B/ADAP</c:v>
                </c:pt>
                <c:pt idx="1">
                  <c:v>Other Government or Private</c:v>
                </c:pt>
              </c:strCache>
            </c:strRef>
          </c:cat>
          <c:val>
            <c:numRef>
              <c:f>Assets!$C$2:$C$3</c:f>
              <c:numCache>
                <c:formatCode>_("$"* #,##0_);_("$"* \(#,##0\);_("$"* "-"_);_(@_)</c:formatCode>
                <c:ptCount val="2"/>
                <c:pt idx="0">
                  <c:v>10293</c:v>
                </c:pt>
                <c:pt idx="1">
                  <c:v>7907</c:v>
                </c:pt>
              </c:numCache>
            </c:numRef>
          </c:val>
          <c:extLst xmlns:c16r2="http://schemas.microsoft.com/office/drawing/2015/06/chart">
            <c:ext xmlns:c16="http://schemas.microsoft.com/office/drawing/2014/chart" uri="{C3380CC4-5D6E-409C-BE32-E72D297353CC}">
              <c16:uniqueId val="{00000001-05EA-4EEA-A5B2-88EE48E1FB5C}"/>
            </c:ext>
          </c:extLst>
        </c:ser>
        <c:dLbls>
          <c:showLegendKey val="0"/>
          <c:showVal val="0"/>
          <c:showCatName val="0"/>
          <c:showSerName val="0"/>
          <c:showPercent val="0"/>
          <c:showBubbleSize val="0"/>
          <c:showLeaderLines val="1"/>
        </c:dLbls>
      </c:pie3DChart>
    </c:plotArea>
    <c:plotVisOnly val="1"/>
    <c:dispBlanksAs val="gap"/>
    <c:showDLblsOverMax val="0"/>
  </c:chart>
  <c:spPr>
    <a:ln w="12700">
      <a:solidFill>
        <a:schemeClr val="tx1">
          <a:alpha val="36000"/>
        </a:schemeClr>
      </a:solidFill>
    </a:ln>
    <a:effectLst>
      <a:outerShdw blurRad="50800" dist="50800" dir="2700000" algn="ctr" rotWithShape="0">
        <a:sysClr val="windowText" lastClr="000000"/>
      </a:outerShdw>
    </a:effectLst>
    <a:scene3d>
      <a:camera prst="orthographicFront"/>
      <a:lightRig rig="threePt" dir="t"/>
    </a:scene3d>
    <a:sp3d prstMaterial="powder"/>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s-PR"/>
          </a:p>
        </c:rich>
      </c:tx>
      <c:overlay val="1"/>
    </c:title>
    <c:autoTitleDeleted val="0"/>
    <c:plotArea>
      <c:layout>
        <c:manualLayout>
          <c:layoutTarget val="inner"/>
          <c:xMode val="edge"/>
          <c:yMode val="edge"/>
          <c:x val="0.18980513072598773"/>
          <c:y val="3.9914100000000008E-2"/>
          <c:w val="0.72702284510570547"/>
          <c:h val="0.81754599999999999"/>
        </c:manualLayout>
      </c:layout>
      <c:lineChart>
        <c:grouping val="standard"/>
        <c:varyColors val="0"/>
        <c:ser>
          <c:idx val="0"/>
          <c:order val="0"/>
          <c:tx>
            <c:strRef>
              <c:f>Sheet1!$B$1</c:f>
              <c:strCache>
                <c:ptCount val="1"/>
              </c:strCache>
            </c:strRef>
          </c:tx>
          <c:spPr>
            <a:ln w="28575" cap="flat">
              <a:solidFill>
                <a:schemeClr val="accent5">
                  <a:lumMod val="50000"/>
                </a:schemeClr>
              </a:solidFill>
              <a:prstDash val="solid"/>
              <a:bevel/>
            </a:ln>
            <a:effectLst/>
          </c:spPr>
          <c:marker>
            <c:symbol val="circle"/>
            <c:size val="6"/>
            <c:spPr>
              <a:solidFill>
                <a:srgbClr val="CC9900"/>
              </a:solidFill>
              <a:ln w="9525" cap="flat">
                <a:solidFill>
                  <a:schemeClr val="accent5">
                    <a:lumMod val="50000"/>
                  </a:schemeClr>
                </a:solidFill>
                <a:prstDash val="solid"/>
                <a:bevel/>
              </a:ln>
              <a:effectLst/>
            </c:spPr>
          </c:marker>
          <c:cat>
            <c:numRef>
              <c:f>Sheet1!$A$2:$A$5</c:f>
              <c:numCache>
                <c:formatCode>General</c:formatCode>
                <c:ptCount val="4"/>
                <c:pt idx="0">
                  <c:v>2015</c:v>
                </c:pt>
                <c:pt idx="1">
                  <c:v>2016</c:v>
                </c:pt>
                <c:pt idx="2">
                  <c:v>2017</c:v>
                </c:pt>
                <c:pt idx="3">
                  <c:v>2018</c:v>
                </c:pt>
              </c:numCache>
            </c:numRef>
          </c:cat>
          <c:val>
            <c:numRef>
              <c:f>Sheet1!$B$2:$B$5</c:f>
              <c:numCache>
                <c:formatCode>0.00</c:formatCode>
                <c:ptCount val="4"/>
                <c:pt idx="0">
                  <c:v>818.44633973728878</c:v>
                </c:pt>
                <c:pt idx="1">
                  <c:v>871.18871449980111</c:v>
                </c:pt>
                <c:pt idx="2">
                  <c:v>936.54107171697081</c:v>
                </c:pt>
                <c:pt idx="3">
                  <c:v>915.01095565689661</c:v>
                </c:pt>
              </c:numCache>
            </c:numRef>
          </c:val>
          <c:smooth val="0"/>
          <c:extLst xmlns:c16r2="http://schemas.microsoft.com/office/drawing/2015/06/chart">
            <c:ext xmlns:c16="http://schemas.microsoft.com/office/drawing/2014/chart" uri="{C3380CC4-5D6E-409C-BE32-E72D297353CC}">
              <c16:uniqueId val="{00000000-42F0-45AA-AA8D-4E5FA51305CE}"/>
            </c:ext>
          </c:extLst>
        </c:ser>
        <c:dLbls>
          <c:showLegendKey val="0"/>
          <c:showVal val="0"/>
          <c:showCatName val="0"/>
          <c:showSerName val="0"/>
          <c:showPercent val="0"/>
          <c:showBubbleSize val="0"/>
        </c:dLbls>
        <c:marker val="1"/>
        <c:smooth val="0"/>
        <c:axId val="-755275664"/>
        <c:axId val="-755281648"/>
      </c:lineChart>
      <c:catAx>
        <c:axId val="-755275664"/>
        <c:scaling>
          <c:orientation val="minMax"/>
        </c:scaling>
        <c:delete val="0"/>
        <c:axPos val="b"/>
        <c:title>
          <c:tx>
            <c:rich>
              <a:bodyPr rot="0"/>
              <a:lstStyle/>
              <a:p>
                <a:pPr lvl="0">
                  <a:defRPr sz="1400" b="1" i="0" u="none" strike="noStrike">
                    <a:solidFill>
                      <a:srgbClr val="292929"/>
                    </a:solidFill>
                    <a:effectLst/>
                    <a:latin typeface="Calibri"/>
                  </a:defRPr>
                </a:pPr>
                <a:r>
                  <a:rPr lang="es-PR" sz="1400" b="1" i="0" u="none" strike="noStrike" dirty="0" err="1" smtClean="0">
                    <a:solidFill>
                      <a:srgbClr val="292929"/>
                    </a:solidFill>
                    <a:effectLst/>
                    <a:latin typeface="Calibri"/>
                  </a:rPr>
                  <a:t>Year</a:t>
                </a:r>
                <a:endParaRPr lang="es-PR" sz="1400" b="1" i="0" u="none" strike="noStrike" dirty="0">
                  <a:solidFill>
                    <a:srgbClr val="292929"/>
                  </a:solidFill>
                  <a:effectLst/>
                  <a:latin typeface="Calibri"/>
                </a:endParaRPr>
              </a:p>
            </c:rich>
          </c:tx>
          <c:layout>
            <c:manualLayout>
              <c:xMode val="edge"/>
              <c:yMode val="edge"/>
              <c:x val="0.51101108483230806"/>
              <c:y val="0.93890158271522384"/>
            </c:manualLayout>
          </c:layout>
          <c:overlay val="1"/>
        </c:title>
        <c:numFmt formatCode="General" sourceLinked="0"/>
        <c:majorTickMark val="out"/>
        <c:minorTickMark val="none"/>
        <c:tickLblPos val="low"/>
        <c:spPr>
          <a:ln w="12700" cap="flat">
            <a:solidFill>
              <a:srgbClr val="000000"/>
            </a:solidFill>
            <a:prstDash val="solid"/>
            <a:miter lim="400000"/>
          </a:ln>
        </c:spPr>
        <c:txPr>
          <a:bodyPr rot="0"/>
          <a:lstStyle/>
          <a:p>
            <a:pPr lvl="0">
              <a:defRPr sz="1400" b="1" i="0" u="none" strike="noStrike">
                <a:solidFill>
                  <a:srgbClr val="292929"/>
                </a:solidFill>
                <a:effectLst/>
                <a:latin typeface="Calibri"/>
              </a:defRPr>
            </a:pPr>
            <a:endParaRPr lang="en-US"/>
          </a:p>
        </c:txPr>
        <c:crossAx val="-755281648"/>
        <c:crosses val="autoZero"/>
        <c:auto val="1"/>
        <c:lblAlgn val="ctr"/>
        <c:lblOffset val="100"/>
        <c:noMultiLvlLbl val="1"/>
      </c:catAx>
      <c:valAx>
        <c:axId val="-755281648"/>
        <c:scaling>
          <c:orientation val="minMax"/>
          <c:max val="960"/>
          <c:min val="800"/>
        </c:scaling>
        <c:delete val="0"/>
        <c:axPos val="l"/>
        <c:majorGridlines>
          <c:spPr>
            <a:ln w="12700" cap="flat">
              <a:solidFill>
                <a:srgbClr val="F2F2F2"/>
              </a:solidFill>
              <a:prstDash val="solid"/>
              <a:bevel/>
            </a:ln>
          </c:spPr>
        </c:majorGridlines>
        <c:title>
          <c:tx>
            <c:rich>
              <a:bodyPr rot="-5400000"/>
              <a:lstStyle/>
              <a:p>
                <a:pPr lvl="0">
                  <a:defRPr sz="1400" b="1" i="0" u="none" strike="noStrike">
                    <a:solidFill>
                      <a:srgbClr val="292929"/>
                    </a:solidFill>
                    <a:effectLst/>
                    <a:latin typeface="Calibri"/>
                  </a:defRPr>
                </a:pPr>
                <a:r>
                  <a:rPr lang="es-PR" sz="1400" b="1" i="0" u="none" strike="noStrike" dirty="0" err="1" smtClean="0">
                    <a:solidFill>
                      <a:srgbClr val="292929"/>
                    </a:solidFill>
                    <a:effectLst/>
                    <a:latin typeface="Calibri"/>
                  </a:rPr>
                  <a:t>Mortality</a:t>
                </a:r>
                <a:r>
                  <a:rPr lang="es-PR" sz="1400" b="1" i="0" u="none" strike="noStrike" dirty="0" smtClean="0">
                    <a:solidFill>
                      <a:srgbClr val="292929"/>
                    </a:solidFill>
                    <a:effectLst/>
                    <a:latin typeface="Calibri"/>
                  </a:rPr>
                  <a:t> </a:t>
                </a:r>
                <a:r>
                  <a:rPr lang="es-PR" sz="1400" b="1" i="0" u="none" strike="noStrike" dirty="0" err="1" smtClean="0">
                    <a:solidFill>
                      <a:srgbClr val="292929"/>
                    </a:solidFill>
                    <a:effectLst/>
                    <a:latin typeface="Calibri"/>
                  </a:rPr>
                  <a:t>Rate</a:t>
                </a:r>
                <a:r>
                  <a:rPr lang="es-PR" sz="1400" b="1" i="0" u="none" strike="noStrike" dirty="0" smtClean="0">
                    <a:solidFill>
                      <a:srgbClr val="292929"/>
                    </a:solidFill>
                    <a:effectLst/>
                    <a:latin typeface="Calibri"/>
                  </a:rPr>
                  <a:t> (per</a:t>
                </a:r>
                <a:r>
                  <a:rPr lang="es-PR" sz="1400" b="1" i="0" u="none" strike="noStrike" baseline="0" dirty="0" smtClean="0">
                    <a:solidFill>
                      <a:srgbClr val="292929"/>
                    </a:solidFill>
                    <a:effectLst/>
                    <a:latin typeface="Calibri"/>
                  </a:rPr>
                  <a:t> 100,000</a:t>
                </a:r>
                <a:r>
                  <a:rPr lang="es-PR" sz="1400" b="1" i="0" u="none" strike="noStrike" dirty="0" smtClean="0">
                    <a:solidFill>
                      <a:srgbClr val="292929"/>
                    </a:solidFill>
                    <a:effectLst/>
                    <a:latin typeface="Calibri"/>
                  </a:rPr>
                  <a:t>)</a:t>
                </a:r>
                <a:endParaRPr lang="es-PR" sz="1400" b="1" i="0" u="none" strike="noStrike" dirty="0">
                  <a:solidFill>
                    <a:srgbClr val="292929"/>
                  </a:solidFill>
                  <a:effectLst/>
                  <a:latin typeface="Calibri"/>
                </a:endParaRPr>
              </a:p>
            </c:rich>
          </c:tx>
          <c:layout>
            <c:manualLayout>
              <c:xMode val="edge"/>
              <c:yMode val="edge"/>
              <c:x val="0"/>
              <c:y val="0.21111622885415327"/>
            </c:manualLayout>
          </c:layout>
          <c:overlay val="1"/>
        </c:title>
        <c:numFmt formatCode="0" sourceLinked="0"/>
        <c:majorTickMark val="out"/>
        <c:minorTickMark val="none"/>
        <c:tickLblPos val="nextTo"/>
        <c:spPr>
          <a:ln w="12700" cap="flat">
            <a:solidFill>
              <a:srgbClr val="000000"/>
            </a:solidFill>
            <a:prstDash val="solid"/>
            <a:miter lim="400000"/>
          </a:ln>
        </c:spPr>
        <c:txPr>
          <a:bodyPr rot="0"/>
          <a:lstStyle/>
          <a:p>
            <a:pPr lvl="0">
              <a:defRPr sz="1400" b="0" i="0" u="none" strike="noStrike">
                <a:solidFill>
                  <a:srgbClr val="292929"/>
                </a:solidFill>
                <a:effectLst/>
                <a:latin typeface="Calibri"/>
              </a:defRPr>
            </a:pPr>
            <a:endParaRPr lang="en-US"/>
          </a:p>
        </c:txPr>
        <c:crossAx val="-755275664"/>
        <c:crosses val="autoZero"/>
        <c:crossBetween val="between"/>
        <c:majorUnit val="20"/>
      </c:valAx>
      <c:spPr>
        <a:noFill/>
        <a:ln w="12700" cap="flat">
          <a:noFill/>
          <a:miter lim="400000"/>
        </a:ln>
        <a:effectLst/>
      </c:spPr>
    </c:plotArea>
    <c:plotVisOnly val="1"/>
    <c:dispBlanksAs val="gap"/>
    <c:showDLblsOverMax val="0"/>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s-PR"/>
          </a:p>
        </c:rich>
      </c:tx>
      <c:overlay val="1"/>
    </c:title>
    <c:autoTitleDeleted val="0"/>
    <c:plotArea>
      <c:layout>
        <c:manualLayout>
          <c:layoutTarget val="inner"/>
          <c:xMode val="edge"/>
          <c:yMode val="edge"/>
          <c:x val="0.18154731522379225"/>
          <c:y val="3.9914101999726385E-2"/>
          <c:w val="0.77656973811887831"/>
          <c:h val="0.81754599999999999"/>
        </c:manualLayout>
      </c:layout>
      <c:lineChart>
        <c:grouping val="standard"/>
        <c:varyColors val="0"/>
        <c:ser>
          <c:idx val="0"/>
          <c:order val="0"/>
          <c:tx>
            <c:strRef>
              <c:f>Sheet1!$C$1</c:f>
              <c:strCache>
                <c:ptCount val="1"/>
              </c:strCache>
            </c:strRef>
          </c:tx>
          <c:spPr>
            <a:ln w="28575" cap="flat">
              <a:solidFill>
                <a:schemeClr val="accent5">
                  <a:lumMod val="50000"/>
                </a:schemeClr>
              </a:solidFill>
              <a:prstDash val="solid"/>
              <a:bevel/>
            </a:ln>
            <a:effectLst/>
          </c:spPr>
          <c:marker>
            <c:symbol val="circle"/>
            <c:size val="6"/>
            <c:spPr>
              <a:solidFill>
                <a:srgbClr val="CC9900"/>
              </a:solidFill>
              <a:ln w="9525" cap="flat">
                <a:solidFill>
                  <a:schemeClr val="accent5">
                    <a:lumMod val="50000"/>
                  </a:schemeClr>
                </a:solidFill>
                <a:prstDash val="solid"/>
                <a:bevel/>
              </a:ln>
              <a:effectLst/>
            </c:spPr>
          </c:marker>
          <c:cat>
            <c:numRef>
              <c:f>Sheet1!$A$2:$A$5</c:f>
              <c:numCache>
                <c:formatCode>General</c:formatCode>
                <c:ptCount val="4"/>
                <c:pt idx="0">
                  <c:v>2015</c:v>
                </c:pt>
                <c:pt idx="1">
                  <c:v>2016</c:v>
                </c:pt>
                <c:pt idx="2">
                  <c:v>2017</c:v>
                </c:pt>
                <c:pt idx="3">
                  <c:v>2018</c:v>
                </c:pt>
              </c:numCache>
            </c:numRef>
          </c:cat>
          <c:val>
            <c:numRef>
              <c:f>Sheet1!$C$2:$C$5</c:f>
              <c:numCache>
                <c:formatCode>0.00</c:formatCode>
                <c:ptCount val="4"/>
                <c:pt idx="0">
                  <c:v>5.6720582891805345</c:v>
                </c:pt>
                <c:pt idx="1">
                  <c:v>6.0472714623095003</c:v>
                </c:pt>
                <c:pt idx="2">
                  <c:v>5.5939832800050286</c:v>
                </c:pt>
                <c:pt idx="3">
                  <c:v>4.6633134626103976</c:v>
                </c:pt>
              </c:numCache>
            </c:numRef>
          </c:val>
          <c:smooth val="0"/>
          <c:extLst xmlns:c16r2="http://schemas.microsoft.com/office/drawing/2015/06/chart">
            <c:ext xmlns:c16="http://schemas.microsoft.com/office/drawing/2014/chart" uri="{C3380CC4-5D6E-409C-BE32-E72D297353CC}">
              <c16:uniqueId val="{00000000-D128-4B4B-AC2B-DA9BC8240D60}"/>
            </c:ext>
          </c:extLst>
        </c:ser>
        <c:dLbls>
          <c:showLegendKey val="0"/>
          <c:showVal val="0"/>
          <c:showCatName val="0"/>
          <c:showSerName val="0"/>
          <c:showPercent val="0"/>
          <c:showBubbleSize val="0"/>
        </c:dLbls>
        <c:marker val="1"/>
        <c:smooth val="0"/>
        <c:axId val="-755267504"/>
        <c:axId val="-755272400"/>
      </c:lineChart>
      <c:catAx>
        <c:axId val="-755267504"/>
        <c:scaling>
          <c:orientation val="minMax"/>
        </c:scaling>
        <c:delete val="0"/>
        <c:axPos val="b"/>
        <c:title>
          <c:tx>
            <c:rich>
              <a:bodyPr rot="0"/>
              <a:lstStyle/>
              <a:p>
                <a:pPr lvl="0">
                  <a:defRPr sz="1400" b="1" i="0" u="none" strike="noStrike">
                    <a:solidFill>
                      <a:srgbClr val="292929"/>
                    </a:solidFill>
                    <a:effectLst/>
                    <a:latin typeface="Calibri"/>
                  </a:defRPr>
                </a:pPr>
                <a:r>
                  <a:rPr lang="es-PR" sz="1400" b="1" i="0" u="none" strike="noStrike" dirty="0" err="1" smtClean="0">
                    <a:solidFill>
                      <a:srgbClr val="292929"/>
                    </a:solidFill>
                    <a:effectLst/>
                    <a:latin typeface="Calibri"/>
                  </a:rPr>
                  <a:t>Year</a:t>
                </a:r>
                <a:endParaRPr lang="es-PR" sz="1400" b="1" i="0" u="none" strike="noStrike" dirty="0">
                  <a:solidFill>
                    <a:srgbClr val="292929"/>
                  </a:solidFill>
                  <a:effectLst/>
                  <a:latin typeface="Calibri"/>
                </a:endParaRPr>
              </a:p>
            </c:rich>
          </c:tx>
          <c:layout>
            <c:manualLayout>
              <c:xMode val="edge"/>
              <c:yMode val="edge"/>
              <c:x val="0.51101108483230806"/>
              <c:y val="0.93890158271522384"/>
            </c:manualLayout>
          </c:layout>
          <c:overlay val="1"/>
        </c:title>
        <c:numFmt formatCode="General" sourceLinked="0"/>
        <c:majorTickMark val="out"/>
        <c:minorTickMark val="none"/>
        <c:tickLblPos val="low"/>
        <c:spPr>
          <a:ln w="12700" cap="flat">
            <a:solidFill>
              <a:srgbClr val="000000"/>
            </a:solidFill>
            <a:prstDash val="solid"/>
            <a:miter lim="400000"/>
          </a:ln>
        </c:spPr>
        <c:txPr>
          <a:bodyPr rot="0"/>
          <a:lstStyle/>
          <a:p>
            <a:pPr lvl="0">
              <a:defRPr sz="1400" b="1" i="0" u="none" strike="noStrike">
                <a:solidFill>
                  <a:srgbClr val="292929"/>
                </a:solidFill>
                <a:effectLst/>
                <a:latin typeface="Calibri"/>
              </a:defRPr>
            </a:pPr>
            <a:endParaRPr lang="en-US"/>
          </a:p>
        </c:txPr>
        <c:crossAx val="-755272400"/>
        <c:crosses val="autoZero"/>
        <c:auto val="1"/>
        <c:lblAlgn val="ctr"/>
        <c:lblOffset val="100"/>
        <c:noMultiLvlLbl val="1"/>
      </c:catAx>
      <c:valAx>
        <c:axId val="-755272400"/>
        <c:scaling>
          <c:orientation val="minMax"/>
          <c:max val="10"/>
        </c:scaling>
        <c:delete val="0"/>
        <c:axPos val="l"/>
        <c:majorGridlines>
          <c:spPr>
            <a:ln w="12700" cap="flat">
              <a:solidFill>
                <a:srgbClr val="F2F2F2"/>
              </a:solidFill>
              <a:prstDash val="solid"/>
              <a:bevel/>
            </a:ln>
          </c:spPr>
        </c:majorGridlines>
        <c:title>
          <c:tx>
            <c:rich>
              <a:bodyPr rot="-5400000"/>
              <a:lstStyle/>
              <a:p>
                <a:pPr lvl="0">
                  <a:defRPr sz="1400" b="1" i="0" u="none" strike="noStrike">
                    <a:solidFill>
                      <a:srgbClr val="292929"/>
                    </a:solidFill>
                    <a:effectLst/>
                    <a:latin typeface="Calibri"/>
                  </a:defRPr>
                </a:pPr>
                <a:r>
                  <a:rPr lang="es-PR" sz="1400" b="1" i="0" u="none" strike="noStrike" dirty="0" err="1" smtClean="0">
                    <a:solidFill>
                      <a:srgbClr val="292929"/>
                    </a:solidFill>
                    <a:effectLst/>
                    <a:latin typeface="Calibri"/>
                  </a:rPr>
                  <a:t>Mortality</a:t>
                </a:r>
                <a:r>
                  <a:rPr lang="es-PR" sz="1400" b="1" i="0" u="none" strike="noStrike" dirty="0" smtClean="0">
                    <a:solidFill>
                      <a:srgbClr val="292929"/>
                    </a:solidFill>
                    <a:effectLst/>
                    <a:latin typeface="Calibri"/>
                  </a:rPr>
                  <a:t> </a:t>
                </a:r>
                <a:r>
                  <a:rPr lang="es-PR" sz="1400" b="1" i="0" u="none" strike="noStrike" dirty="0" err="1" smtClean="0">
                    <a:solidFill>
                      <a:srgbClr val="292929"/>
                    </a:solidFill>
                    <a:effectLst/>
                    <a:latin typeface="Calibri"/>
                  </a:rPr>
                  <a:t>Rate</a:t>
                </a:r>
                <a:r>
                  <a:rPr lang="es-PR" sz="1400" b="1" i="0" u="none" strike="noStrike" dirty="0" smtClean="0">
                    <a:solidFill>
                      <a:srgbClr val="292929"/>
                    </a:solidFill>
                    <a:effectLst/>
                    <a:latin typeface="Calibri"/>
                  </a:rPr>
                  <a:t> (per</a:t>
                </a:r>
                <a:r>
                  <a:rPr lang="es-PR" sz="1400" b="1" i="0" u="none" strike="noStrike" baseline="0" dirty="0" smtClean="0">
                    <a:solidFill>
                      <a:srgbClr val="292929"/>
                    </a:solidFill>
                    <a:effectLst/>
                    <a:latin typeface="Calibri"/>
                  </a:rPr>
                  <a:t> 100,000</a:t>
                </a:r>
                <a:r>
                  <a:rPr lang="es-PR" sz="1400" b="1" i="0" u="none" strike="noStrike" dirty="0" smtClean="0">
                    <a:solidFill>
                      <a:srgbClr val="292929"/>
                    </a:solidFill>
                    <a:effectLst/>
                    <a:latin typeface="Calibri"/>
                  </a:rPr>
                  <a:t>)</a:t>
                </a:r>
                <a:endParaRPr lang="es-PR" sz="1400" b="1" i="0" u="none" strike="noStrike" dirty="0">
                  <a:solidFill>
                    <a:srgbClr val="292929"/>
                  </a:solidFill>
                  <a:effectLst/>
                  <a:latin typeface="Calibri"/>
                </a:endParaRPr>
              </a:p>
            </c:rich>
          </c:tx>
          <c:layout>
            <c:manualLayout>
              <c:xMode val="edge"/>
              <c:yMode val="edge"/>
              <c:x val="5.2299498180571335E-2"/>
              <c:y val="0.21111627187529855"/>
            </c:manualLayout>
          </c:layout>
          <c:overlay val="1"/>
        </c:title>
        <c:numFmt formatCode="0" sourceLinked="0"/>
        <c:majorTickMark val="out"/>
        <c:minorTickMark val="none"/>
        <c:tickLblPos val="nextTo"/>
        <c:spPr>
          <a:ln w="12700" cap="flat">
            <a:solidFill>
              <a:srgbClr val="000000"/>
            </a:solidFill>
            <a:prstDash val="solid"/>
            <a:miter lim="400000"/>
          </a:ln>
        </c:spPr>
        <c:txPr>
          <a:bodyPr rot="0"/>
          <a:lstStyle/>
          <a:p>
            <a:pPr lvl="0">
              <a:defRPr sz="1400" b="0" i="0" u="none" strike="noStrike">
                <a:solidFill>
                  <a:srgbClr val="292929"/>
                </a:solidFill>
                <a:effectLst/>
                <a:latin typeface="Calibri"/>
              </a:defRPr>
            </a:pPr>
            <a:endParaRPr lang="en-US"/>
          </a:p>
        </c:txPr>
        <c:crossAx val="-755267504"/>
        <c:crosses val="autoZero"/>
        <c:crossBetween val="between"/>
        <c:majorUnit val="1"/>
      </c:valAx>
      <c:spPr>
        <a:noFill/>
        <a:ln w="12700" cap="flat">
          <a:noFill/>
          <a:miter lim="400000"/>
        </a:ln>
        <a:effectLst/>
      </c:spPr>
    </c:plotArea>
    <c:plotVisOnly val="1"/>
    <c:dispBlanksAs val="gap"/>
    <c:showDLblsOverMax val="0"/>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4ADE77-3AD2-4CE2-A3D9-819202BE5F19}" type="datetimeFigureOut">
              <a:rPr lang="es-PR" smtClean="0"/>
              <a:pPr/>
              <a:t>07/24/2019</a:t>
            </a:fld>
            <a:endParaRPr lang="es-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9BFBC0-1F92-4056-81FD-B9A53BECF6AE}" type="slidenum">
              <a:rPr lang="es-PR" smtClean="0"/>
              <a:pPr/>
              <a:t>‹#›</a:t>
            </a:fld>
            <a:endParaRPr lang="es-PR"/>
          </a:p>
        </p:txBody>
      </p:sp>
    </p:spTree>
    <p:extLst>
      <p:ext uri="{BB962C8B-B14F-4D97-AF65-F5344CB8AC3E}">
        <p14:creationId xmlns:p14="http://schemas.microsoft.com/office/powerpoint/2010/main" val="186137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E5FBA07-84B3-4D1F-8169-94BAFC5D6BB3}" type="slidenum">
              <a:rPr lang="en-US" altLang="en-US"/>
              <a:pPr/>
              <a:t>5</a:t>
            </a:fld>
            <a:endParaRPr lang="en-US" altLang="en-US"/>
          </a:p>
        </p:txBody>
      </p:sp>
      <p:sp>
        <p:nvSpPr>
          <p:cNvPr id="4097" name="Rectangle 1"/>
          <p:cNvSpPr txBox="1">
            <a:spLocks noGrp="1" noRot="1" noChangeAspect="1" noChangeArrowheads="1"/>
          </p:cNvSpPr>
          <p:nvPr>
            <p:ph type="sldImg"/>
          </p:nvPr>
        </p:nvSpPr>
        <p:spPr bwMode="auto">
          <a:xfrm>
            <a:off x="1195388" y="704850"/>
            <a:ext cx="464343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a:lnSpc>
                <a:spcPct val="104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cs typeface="Arial Unicode MS" panose="020B0604020202020204" pitchFamily="34" charset="-128"/>
              </a:rPr>
              <a:t>Figure 1. Streets in Puerto Rico Blocked by Debris from Hurricane Maria. Lourdes De Jesus.</a:t>
            </a:r>
          </a:p>
        </p:txBody>
      </p:sp>
    </p:spTree>
    <p:extLst>
      <p:ext uri="{BB962C8B-B14F-4D97-AF65-F5344CB8AC3E}">
        <p14:creationId xmlns:p14="http://schemas.microsoft.com/office/powerpoint/2010/main" val="172032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4F9AE62-1D29-4C48-B294-AD7A6824A2AA}" type="slidenum">
              <a:rPr lang="en-US" altLang="en-US"/>
              <a:pPr/>
              <a:t>14</a:t>
            </a:fld>
            <a:endParaRPr lang="en-US" altLang="en-US"/>
          </a:p>
        </p:txBody>
      </p:sp>
      <p:sp>
        <p:nvSpPr>
          <p:cNvPr id="4097" name="Rectangle 1"/>
          <p:cNvSpPr txBox="1">
            <a:spLocks noGrp="1" noRot="1" noChangeAspect="1" noChangeArrowheads="1"/>
          </p:cNvSpPr>
          <p:nvPr>
            <p:ph type="sldImg"/>
          </p:nvPr>
        </p:nvSpPr>
        <p:spPr bwMode="auto">
          <a:xfrm>
            <a:off x="1195388" y="704850"/>
            <a:ext cx="464343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a:lnSpc>
                <a:spcPct val="104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itchFamily="32" charset="0"/>
                <a:cs typeface="Arial Unicode MS" pitchFamily="32" charset="0"/>
              </a:rPr>
              <a:t>Figure 4. Estimates of Excess Deaths and Reported Causes of Death. Panel A shows a comparison of estimates of excess deaths from official reports, press (</a:t>
            </a:r>
            <a:r>
              <a:rPr lang="en-US" altLang="en-US" sz="1000" i="1">
                <a:latin typeface="Arial Unicode MS" pitchFamily="32" charset="0"/>
                <a:cs typeface="Arial Unicode MS" pitchFamily="32" charset="0"/>
              </a:rPr>
              <a:t>New York Times</a:t>
            </a:r>
            <a:r>
              <a:rPr lang="en-US" altLang="en-US" sz="1000">
                <a:latin typeface="Arial Unicode MS" pitchFamily="32" charset="0"/>
                <a:cs typeface="Arial Unicode MS" pitchFamily="32" charset="0"/>
              </a:rPr>
              <a:t>)</a:t>
            </a:r>
            <a:r>
              <a:rPr lang="en-US" altLang="en-US" sz="1000" baseline="33000">
                <a:latin typeface="Arial Unicode MS" pitchFamily="32" charset="0"/>
                <a:cs typeface="Arial Unicode MS" pitchFamily="32" charset="0"/>
              </a:rPr>
              <a:t>8</a:t>
            </a:r>
            <a:r>
              <a:rPr lang="en-US" altLang="en-US" sz="1000">
                <a:latin typeface="Arial Unicode MS" pitchFamily="32" charset="0"/>
                <a:cs typeface="Arial Unicode MS" pitchFamily="32" charset="0"/>
              </a:rPr>
              <a:t> and academic (Santos–Lozada and Howard)</a:t>
            </a:r>
            <a:r>
              <a:rPr lang="en-US" altLang="en-US" sz="1000" baseline="33000">
                <a:latin typeface="Arial Unicode MS" pitchFamily="32" charset="0"/>
                <a:cs typeface="Arial Unicode MS" pitchFamily="32" charset="0"/>
              </a:rPr>
              <a:t>9</a:t>
            </a:r>
            <a:r>
              <a:rPr lang="en-US" altLang="en-US" sz="1000">
                <a:latin typeface="Arial Unicode MS" pitchFamily="32" charset="0"/>
                <a:cs typeface="Arial Unicode MS" pitchFamily="32" charset="0"/>
              </a:rPr>
              <a:t> reports, and from our survey. Panel B shows deaths according to the month of death and the age at death as reported in our survey, categorized according to the cause of death reported by the household member. Two persons who died of similar causes at the same age are represented by dots that are superimposed in December; thus, the 37 points shown represent 38 deaths after the hurricane.</a:t>
            </a:r>
          </a:p>
        </p:txBody>
      </p:sp>
    </p:spTree>
    <p:extLst>
      <p:ext uri="{BB962C8B-B14F-4D97-AF65-F5344CB8AC3E}">
        <p14:creationId xmlns:p14="http://schemas.microsoft.com/office/powerpoint/2010/main" val="90356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7564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P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PR"/>
          </a:p>
        </p:txBody>
      </p:sp>
      <p:sp>
        <p:nvSpPr>
          <p:cNvPr id="4" name="Date Placeholder 3"/>
          <p:cNvSpPr>
            <a:spLocks noGrp="1"/>
          </p:cNvSpPr>
          <p:nvPr>
            <p:ph type="dt" sz="half" idx="10"/>
          </p:nvPr>
        </p:nvSpPr>
        <p:spPr/>
        <p:txBody>
          <a:bodyPr/>
          <a:lstStyle/>
          <a:p>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9543F0CF-EF87-4A0D-A008-7D4870D9E4DF}" type="slidenum">
              <a:rPr lang="es-PR" smtClean="0"/>
              <a:pPr/>
              <a:t>‹#›</a:t>
            </a:fld>
            <a:endParaRPr lang="es-PR"/>
          </a:p>
        </p:txBody>
      </p:sp>
    </p:spTree>
    <p:extLst>
      <p:ext uri="{BB962C8B-B14F-4D97-AF65-F5344CB8AC3E}">
        <p14:creationId xmlns:p14="http://schemas.microsoft.com/office/powerpoint/2010/main" val="350314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Date Placeholder 3"/>
          <p:cNvSpPr>
            <a:spLocks noGrp="1"/>
          </p:cNvSpPr>
          <p:nvPr>
            <p:ph type="dt" sz="half" idx="10"/>
          </p:nvPr>
        </p:nvSpPr>
        <p:spPr/>
        <p:txBody>
          <a:bodyPr/>
          <a:lstStyle/>
          <a:p>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6C9AAE39-D4F8-497F-9D01-F121E7942B3C}" type="slidenum">
              <a:rPr lang="es-PR" smtClean="0"/>
              <a:pPr/>
              <a:t>‹#›</a:t>
            </a:fld>
            <a:endParaRPr lang="es-PR"/>
          </a:p>
        </p:txBody>
      </p:sp>
    </p:spTree>
    <p:extLst>
      <p:ext uri="{BB962C8B-B14F-4D97-AF65-F5344CB8AC3E}">
        <p14:creationId xmlns:p14="http://schemas.microsoft.com/office/powerpoint/2010/main" val="176472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P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Date Placeholder 3"/>
          <p:cNvSpPr>
            <a:spLocks noGrp="1"/>
          </p:cNvSpPr>
          <p:nvPr>
            <p:ph type="dt" sz="half" idx="10"/>
          </p:nvPr>
        </p:nvSpPr>
        <p:spPr/>
        <p:txBody>
          <a:bodyPr/>
          <a:lstStyle/>
          <a:p>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59CF9D1D-21B9-4980-AA99-76ED670D2B94}" type="slidenum">
              <a:rPr lang="es-PR" smtClean="0"/>
              <a:pPr/>
              <a:t>‹#›</a:t>
            </a:fld>
            <a:endParaRPr lang="es-PR"/>
          </a:p>
        </p:txBody>
      </p:sp>
    </p:spTree>
    <p:extLst>
      <p:ext uri="{BB962C8B-B14F-4D97-AF65-F5344CB8AC3E}">
        <p14:creationId xmlns:p14="http://schemas.microsoft.com/office/powerpoint/2010/main" val="294245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and Chart">
    <p:spTree>
      <p:nvGrpSpPr>
        <p:cNvPr id="1" name=""/>
        <p:cNvGrpSpPr/>
        <p:nvPr/>
      </p:nvGrpSpPr>
      <p:grpSpPr>
        <a:xfrm>
          <a:off x="0" y="0"/>
          <a:ext cx="0" cy="0"/>
          <a:chOff x="0" y="0"/>
          <a:chExt cx="0" cy="0"/>
        </a:xfrm>
      </p:grpSpPr>
      <p:sp>
        <p:nvSpPr>
          <p:cNvPr id="57" name="Shape 57"/>
          <p:cNvSpPr>
            <a:spLocks noGrp="1"/>
          </p:cNvSpPr>
          <p:nvPr>
            <p:ph type="title"/>
          </p:nvPr>
        </p:nvSpPr>
        <p:spPr>
          <a:xfrm>
            <a:off x="457200" y="0"/>
            <a:ext cx="8229600" cy="1417638"/>
          </a:xfrm>
          <a:prstGeom prst="rect">
            <a:avLst/>
          </a:prstGeom>
        </p:spPr>
        <p:txBody>
          <a:bodyPr/>
          <a:lstStyle/>
          <a:p>
            <a:pPr lvl="0">
              <a:defRPr sz="1800"/>
            </a:pPr>
            <a:r>
              <a:rPr sz="4000"/>
              <a:t>Title Text</a:t>
            </a:r>
          </a:p>
        </p:txBody>
      </p:sp>
      <p:sp>
        <p:nvSpPr>
          <p:cNvPr id="58" name="Shape 58"/>
          <p:cNvSpPr>
            <a:spLocks noGrp="1"/>
          </p:cNvSpPr>
          <p:nvPr>
            <p:ph type="sldNum" sz="quarter" idx="2"/>
          </p:nvPr>
        </p:nvSpPr>
        <p:spPr>
          <a:xfrm>
            <a:off x="6553200" y="6243638"/>
            <a:ext cx="2133600" cy="226985"/>
          </a:xfrm>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186816010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9228" y="365593"/>
            <a:ext cx="7885546"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0275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Date Placeholder 3"/>
          <p:cNvSpPr>
            <a:spLocks noGrp="1"/>
          </p:cNvSpPr>
          <p:nvPr>
            <p:ph type="dt" sz="half" idx="10"/>
          </p:nvPr>
        </p:nvSpPr>
        <p:spPr/>
        <p:txBody>
          <a:bodyPr/>
          <a:lstStyle/>
          <a:p>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4802B79C-F1EE-46E2-B91A-29745AB105B2}" type="slidenum">
              <a:rPr lang="es-PR" smtClean="0"/>
              <a:pPr/>
              <a:t>‹#›</a:t>
            </a:fld>
            <a:endParaRPr lang="es-PR"/>
          </a:p>
        </p:txBody>
      </p:sp>
    </p:spTree>
    <p:extLst>
      <p:ext uri="{BB962C8B-B14F-4D97-AF65-F5344CB8AC3E}">
        <p14:creationId xmlns:p14="http://schemas.microsoft.com/office/powerpoint/2010/main" val="154289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P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00D51F0B-9D46-42F9-A8F1-84EA18D87807}" type="slidenum">
              <a:rPr lang="es-PR" smtClean="0"/>
              <a:pPr/>
              <a:t>‹#›</a:t>
            </a:fld>
            <a:endParaRPr lang="es-PR"/>
          </a:p>
        </p:txBody>
      </p:sp>
    </p:spTree>
    <p:extLst>
      <p:ext uri="{BB962C8B-B14F-4D97-AF65-F5344CB8AC3E}">
        <p14:creationId xmlns:p14="http://schemas.microsoft.com/office/powerpoint/2010/main" val="153208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R"/>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Date Placeholder 4"/>
          <p:cNvSpPr>
            <a:spLocks noGrp="1"/>
          </p:cNvSpPr>
          <p:nvPr>
            <p:ph type="dt" sz="half" idx="10"/>
          </p:nvPr>
        </p:nvSpPr>
        <p:spPr/>
        <p:txBody>
          <a:bodyPr/>
          <a:lstStyle/>
          <a:p>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DB713B6C-78E7-4703-B9A4-6CD661C9A50F}" type="slidenum">
              <a:rPr lang="es-PR" smtClean="0"/>
              <a:pPr/>
              <a:t>‹#›</a:t>
            </a:fld>
            <a:endParaRPr lang="es-PR"/>
          </a:p>
        </p:txBody>
      </p:sp>
    </p:spTree>
    <p:extLst>
      <p:ext uri="{BB962C8B-B14F-4D97-AF65-F5344CB8AC3E}">
        <p14:creationId xmlns:p14="http://schemas.microsoft.com/office/powerpoint/2010/main" val="849194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7" name="Date Placeholder 6"/>
          <p:cNvSpPr>
            <a:spLocks noGrp="1"/>
          </p:cNvSpPr>
          <p:nvPr>
            <p:ph type="dt" sz="half" idx="10"/>
          </p:nvPr>
        </p:nvSpPr>
        <p:spPr/>
        <p:txBody>
          <a:bodyPr/>
          <a:lstStyle/>
          <a:p>
            <a:endParaRPr lang="es-PR"/>
          </a:p>
        </p:txBody>
      </p:sp>
      <p:sp>
        <p:nvSpPr>
          <p:cNvPr id="8" name="Footer Placeholder 7"/>
          <p:cNvSpPr>
            <a:spLocks noGrp="1"/>
          </p:cNvSpPr>
          <p:nvPr>
            <p:ph type="ftr" sz="quarter" idx="11"/>
          </p:nvPr>
        </p:nvSpPr>
        <p:spPr/>
        <p:txBody>
          <a:bodyPr/>
          <a:lstStyle/>
          <a:p>
            <a:endParaRPr lang="es-PR"/>
          </a:p>
        </p:txBody>
      </p:sp>
      <p:sp>
        <p:nvSpPr>
          <p:cNvPr id="9" name="Slide Number Placeholder 8"/>
          <p:cNvSpPr>
            <a:spLocks noGrp="1"/>
          </p:cNvSpPr>
          <p:nvPr>
            <p:ph type="sldNum" sz="quarter" idx="12"/>
          </p:nvPr>
        </p:nvSpPr>
        <p:spPr/>
        <p:txBody>
          <a:bodyPr/>
          <a:lstStyle/>
          <a:p>
            <a:fld id="{AAC288FC-EB5F-482A-A228-A1D715EF80D3}" type="slidenum">
              <a:rPr lang="es-PR" smtClean="0"/>
              <a:pPr/>
              <a:t>‹#›</a:t>
            </a:fld>
            <a:endParaRPr lang="es-PR"/>
          </a:p>
        </p:txBody>
      </p:sp>
    </p:spTree>
    <p:extLst>
      <p:ext uri="{BB962C8B-B14F-4D97-AF65-F5344CB8AC3E}">
        <p14:creationId xmlns:p14="http://schemas.microsoft.com/office/powerpoint/2010/main" val="2742765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R"/>
          </a:p>
        </p:txBody>
      </p:sp>
      <p:sp>
        <p:nvSpPr>
          <p:cNvPr id="3" name="Date Placeholder 2"/>
          <p:cNvSpPr>
            <a:spLocks noGrp="1"/>
          </p:cNvSpPr>
          <p:nvPr>
            <p:ph type="dt" sz="half" idx="10"/>
          </p:nvPr>
        </p:nvSpPr>
        <p:spPr/>
        <p:txBody>
          <a:bodyPr/>
          <a:lstStyle/>
          <a:p>
            <a:endParaRPr lang="es-PR"/>
          </a:p>
        </p:txBody>
      </p:sp>
      <p:sp>
        <p:nvSpPr>
          <p:cNvPr id="4" name="Footer Placeholder 3"/>
          <p:cNvSpPr>
            <a:spLocks noGrp="1"/>
          </p:cNvSpPr>
          <p:nvPr>
            <p:ph type="ftr" sz="quarter" idx="11"/>
          </p:nvPr>
        </p:nvSpPr>
        <p:spPr/>
        <p:txBody>
          <a:bodyPr/>
          <a:lstStyle/>
          <a:p>
            <a:endParaRPr lang="es-PR"/>
          </a:p>
        </p:txBody>
      </p:sp>
      <p:sp>
        <p:nvSpPr>
          <p:cNvPr id="5" name="Slide Number Placeholder 4"/>
          <p:cNvSpPr>
            <a:spLocks noGrp="1"/>
          </p:cNvSpPr>
          <p:nvPr>
            <p:ph type="sldNum" sz="quarter" idx="12"/>
          </p:nvPr>
        </p:nvSpPr>
        <p:spPr/>
        <p:txBody>
          <a:bodyPr/>
          <a:lstStyle/>
          <a:p>
            <a:fld id="{2C597223-A007-4294-A2FC-9696DBBA4986}" type="slidenum">
              <a:rPr lang="es-PR" smtClean="0"/>
              <a:pPr/>
              <a:t>‹#›</a:t>
            </a:fld>
            <a:endParaRPr lang="es-PR"/>
          </a:p>
        </p:txBody>
      </p:sp>
    </p:spTree>
    <p:extLst>
      <p:ext uri="{BB962C8B-B14F-4D97-AF65-F5344CB8AC3E}">
        <p14:creationId xmlns:p14="http://schemas.microsoft.com/office/powerpoint/2010/main" val="368097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PR"/>
          </a:p>
        </p:txBody>
      </p:sp>
      <p:sp>
        <p:nvSpPr>
          <p:cNvPr id="3" name="Footer Placeholder 2"/>
          <p:cNvSpPr>
            <a:spLocks noGrp="1"/>
          </p:cNvSpPr>
          <p:nvPr>
            <p:ph type="ftr" sz="quarter" idx="11"/>
          </p:nvPr>
        </p:nvSpPr>
        <p:spPr/>
        <p:txBody>
          <a:bodyPr/>
          <a:lstStyle/>
          <a:p>
            <a:endParaRPr lang="es-PR"/>
          </a:p>
        </p:txBody>
      </p:sp>
      <p:sp>
        <p:nvSpPr>
          <p:cNvPr id="4" name="Slide Number Placeholder 3"/>
          <p:cNvSpPr>
            <a:spLocks noGrp="1"/>
          </p:cNvSpPr>
          <p:nvPr>
            <p:ph type="sldNum" sz="quarter" idx="12"/>
          </p:nvPr>
        </p:nvSpPr>
        <p:spPr/>
        <p:txBody>
          <a:bodyPr/>
          <a:lstStyle/>
          <a:p>
            <a:fld id="{AAF39A8A-6953-4363-AAEC-D2839C5FAD9D}" type="slidenum">
              <a:rPr lang="es-PR" smtClean="0"/>
              <a:pPr/>
              <a:t>‹#›</a:t>
            </a:fld>
            <a:endParaRPr lang="es-PR"/>
          </a:p>
        </p:txBody>
      </p:sp>
    </p:spTree>
    <p:extLst>
      <p:ext uri="{BB962C8B-B14F-4D97-AF65-F5344CB8AC3E}">
        <p14:creationId xmlns:p14="http://schemas.microsoft.com/office/powerpoint/2010/main" val="35466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P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0F023EA7-F738-4BEF-9BBC-BD65055F348A}" type="slidenum">
              <a:rPr lang="es-PR" smtClean="0"/>
              <a:pPr/>
              <a:t>‹#›</a:t>
            </a:fld>
            <a:endParaRPr lang="es-PR"/>
          </a:p>
        </p:txBody>
      </p:sp>
    </p:spTree>
    <p:extLst>
      <p:ext uri="{BB962C8B-B14F-4D97-AF65-F5344CB8AC3E}">
        <p14:creationId xmlns:p14="http://schemas.microsoft.com/office/powerpoint/2010/main" val="2371161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P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338762BE-345B-4B74-9FFB-4B755AAA667A}" type="slidenum">
              <a:rPr lang="es-PR" smtClean="0"/>
              <a:pPr/>
              <a:t>‹#›</a:t>
            </a:fld>
            <a:endParaRPr lang="es-PR"/>
          </a:p>
        </p:txBody>
      </p:sp>
    </p:spTree>
    <p:extLst>
      <p:ext uri="{BB962C8B-B14F-4D97-AF65-F5344CB8AC3E}">
        <p14:creationId xmlns:p14="http://schemas.microsoft.com/office/powerpoint/2010/main" val="370199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P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AC2EB7-2E51-44C4-A99A-BD20FE457CBC}" type="slidenum">
              <a:rPr lang="es-PR" smtClean="0"/>
              <a:pPr/>
              <a:t>‹#›</a:t>
            </a:fld>
            <a:endParaRPr lang="es-PR"/>
          </a:p>
        </p:txBody>
      </p:sp>
    </p:spTree>
    <p:extLst>
      <p:ext uri="{BB962C8B-B14F-4D97-AF65-F5344CB8AC3E}">
        <p14:creationId xmlns:p14="http://schemas.microsoft.com/office/powerpoint/2010/main" val="4528548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carmen.zorrilla@upr.edu"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dx.doi.org/10.5772/55472" TargetMode="External"/><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www.pennlive.com/midstate/index.ssf/2012/11/restoring_power_to_hurricane_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aoml.noaa.gov/hrd/tcfaq/D7.html" TargetMode="External"/><Relationship Id="rId5" Type="http://schemas.openxmlformats.org/officeDocument/2006/relationships/hyperlink" Target="https://science.howstuffworks.com/environmental/energy/energy-hurricane-volcano-earthquake1.htm"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www.abc.net.au/news/image/8987766-3x2-700x467.jpg" TargetMode="External"/><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430" y="2100968"/>
            <a:ext cx="7620000" cy="1926277"/>
          </a:xfrm>
        </p:spPr>
        <p:txBody>
          <a:bodyPr>
            <a:normAutofit fontScale="90000"/>
          </a:bodyPr>
          <a:lstStyle/>
          <a:p>
            <a:r>
              <a:rPr lang="en-US" b="1" dirty="0">
                <a:latin typeface="Arial" panose="020B0604020202020204" pitchFamily="34" charset="0"/>
                <a:cs typeface="Arial" panose="020B0604020202020204" pitchFamily="34" charset="0"/>
              </a:rPr>
              <a:t>Care </a:t>
            </a:r>
            <a:r>
              <a:rPr lang="en-US" sz="4000" b="1" dirty="0">
                <a:latin typeface="Arial" panose="020B0604020202020204" pitchFamily="34" charset="0"/>
                <a:cs typeface="Arial" panose="020B0604020202020204" pitchFamily="34" charset="0"/>
              </a:rPr>
              <a:t>of HIV in the setting of complex humanitarian emergencies in the </a:t>
            </a:r>
            <a:r>
              <a:rPr lang="en-US" sz="4000" b="1" dirty="0" smtClean="0">
                <a:latin typeface="Arial" panose="020B0604020202020204" pitchFamily="34" charset="0"/>
                <a:cs typeface="Arial" panose="020B0604020202020204" pitchFamily="34" charset="0"/>
              </a:rPr>
              <a:t>Americas</a:t>
            </a:r>
            <a:r>
              <a:rPr lang="en-US" sz="4000" b="1" dirty="0" smtClean="0"/>
              <a:t>: </a:t>
            </a:r>
            <a:br>
              <a:rPr lang="en-US" sz="4000" b="1" dirty="0" smtClean="0"/>
            </a:br>
            <a:r>
              <a:rPr lang="en-US" sz="4000" b="1" dirty="0" smtClean="0">
                <a:solidFill>
                  <a:srgbClr val="FF0000"/>
                </a:solidFill>
                <a:latin typeface="Arial" panose="020B0604020202020204" pitchFamily="34" charset="0"/>
                <a:cs typeface="Arial" panose="020B0604020202020204" pitchFamily="34" charset="0"/>
              </a:rPr>
              <a:t>US and Puerto Rico </a:t>
            </a:r>
            <a:r>
              <a:rPr lang="en-US" sz="4000" dirty="0" smtClean="0"/>
              <a:t/>
            </a:r>
            <a:br>
              <a:rPr lang="en-US" sz="4000" dirty="0" smtClean="0"/>
            </a:br>
            <a:r>
              <a:rPr lang="en-US" sz="3100" b="1" dirty="0" smtClean="0">
                <a:solidFill>
                  <a:srgbClr val="0070C0"/>
                </a:solidFill>
              </a:rPr>
              <a:t>Wednesday </a:t>
            </a:r>
            <a:r>
              <a:rPr lang="en-US" sz="3100" b="1" dirty="0">
                <a:solidFill>
                  <a:srgbClr val="0070C0"/>
                </a:solidFill>
              </a:rPr>
              <a:t>24 July, 14:30 – 16:00</a:t>
            </a:r>
            <a:endParaRPr lang="en-US" sz="4000" b="1" dirty="0">
              <a:solidFill>
                <a:srgbClr val="0070C0"/>
              </a:solidFill>
            </a:endParaRPr>
          </a:p>
        </p:txBody>
      </p:sp>
      <p:sp>
        <p:nvSpPr>
          <p:cNvPr id="3" name="Subtitle 2"/>
          <p:cNvSpPr>
            <a:spLocks noGrp="1"/>
          </p:cNvSpPr>
          <p:nvPr>
            <p:ph type="subTitle" idx="1"/>
          </p:nvPr>
        </p:nvSpPr>
        <p:spPr>
          <a:xfrm>
            <a:off x="1662537" y="4921925"/>
            <a:ext cx="5668007" cy="1241822"/>
          </a:xfrm>
        </p:spPr>
        <p:txBody>
          <a:bodyPr>
            <a:noAutofit/>
          </a:bodyPr>
          <a:lstStyle/>
          <a:p>
            <a:pPr>
              <a:lnSpc>
                <a:spcPct val="100000"/>
              </a:lnSpc>
              <a:spcBef>
                <a:spcPts val="0"/>
              </a:spcBef>
            </a:pPr>
            <a:r>
              <a:rPr lang="en-US" dirty="0" smtClean="0"/>
              <a:t>Carmen D. Zorrilla, MD</a:t>
            </a:r>
          </a:p>
          <a:p>
            <a:pPr>
              <a:lnSpc>
                <a:spcPct val="100000"/>
              </a:lnSpc>
              <a:spcBef>
                <a:spcPts val="0"/>
              </a:spcBef>
            </a:pPr>
            <a:r>
              <a:rPr lang="en-US" dirty="0" smtClean="0"/>
              <a:t>Professor Obstetrics and Gynecology </a:t>
            </a:r>
          </a:p>
          <a:p>
            <a:pPr>
              <a:lnSpc>
                <a:spcPct val="100000"/>
              </a:lnSpc>
              <a:spcBef>
                <a:spcPts val="0"/>
              </a:spcBef>
            </a:pPr>
            <a:r>
              <a:rPr lang="en-US" dirty="0" smtClean="0"/>
              <a:t>UPR School of Medicine</a:t>
            </a:r>
          </a:p>
          <a:p>
            <a:pPr>
              <a:lnSpc>
                <a:spcPct val="100000"/>
              </a:lnSpc>
              <a:spcBef>
                <a:spcPts val="0"/>
              </a:spcBef>
            </a:pPr>
            <a:r>
              <a:rPr lang="en-US" dirty="0" smtClean="0"/>
              <a:t>Principal Investigator: CEMI, MI-HMHR, IUPR-CTU, SJ ZIP </a:t>
            </a:r>
          </a:p>
          <a:p>
            <a:pPr>
              <a:lnSpc>
                <a:spcPct val="100000"/>
              </a:lnSpc>
              <a:spcBef>
                <a:spcPts val="0"/>
              </a:spcBef>
            </a:pPr>
            <a:r>
              <a:rPr lang="en-US" dirty="0" smtClean="0"/>
              <a:t>Maternal-Infant Studies Center (CEMI)</a:t>
            </a:r>
          </a:p>
          <a:p>
            <a:pPr>
              <a:lnSpc>
                <a:spcPct val="100000"/>
              </a:lnSpc>
              <a:spcBef>
                <a:spcPts val="0"/>
              </a:spcBef>
            </a:pPr>
            <a:r>
              <a:rPr lang="en-US" dirty="0" smtClean="0">
                <a:hlinkClick r:id="rId2"/>
              </a:rPr>
              <a:t>carmen.zorrilla@upr.edu</a:t>
            </a:r>
            <a:r>
              <a:rPr lang="en-US" dirty="0" smtClean="0"/>
              <a:t> </a:t>
            </a:r>
            <a:endParaRPr lang="en-US" dirty="0"/>
          </a:p>
        </p:txBody>
      </p:sp>
      <p:pic>
        <p:nvPicPr>
          <p:cNvPr id="5" name="Picture 4"/>
          <p:cNvPicPr>
            <a:picLocks noChangeAspect="1"/>
          </p:cNvPicPr>
          <p:nvPr/>
        </p:nvPicPr>
        <p:blipFill>
          <a:blip r:embed="rId3"/>
          <a:stretch>
            <a:fillRect/>
          </a:stretch>
        </p:blipFill>
        <p:spPr>
          <a:xfrm>
            <a:off x="3827314" y="228600"/>
            <a:ext cx="1797104" cy="916073"/>
          </a:xfrm>
          <a:prstGeom prst="rect">
            <a:avLst/>
          </a:prstGeom>
        </p:spPr>
      </p:pic>
      <p:pic>
        <p:nvPicPr>
          <p:cNvPr id="8" name="Picture 3" descr="C:\Users\aberrios\Documents\Recinto Ciencias Médicas\Logos\Logo RCM no backgrou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82" y="286994"/>
            <a:ext cx="1000255" cy="998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9745" y="430952"/>
            <a:ext cx="9715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1"/>
          <p:cNvPicPr>
            <a:picLocks noChangeAspect="1" noChangeArrowheads="1"/>
          </p:cNvPicPr>
          <p:nvPr/>
        </p:nvPicPr>
        <p:blipFill>
          <a:blip r:embed="rId6">
            <a:extLst>
              <a:ext uri="{28A0092B-C50C-407E-A947-70E740481C1C}">
                <a14:useLocalDpi xmlns:a14="http://schemas.microsoft.com/office/drawing/2010/main" val="0"/>
              </a:ext>
            </a:extLst>
          </a:blip>
          <a:srcRect l="1384" t="5534" r="71626" b="54391"/>
          <a:stretch>
            <a:fillRect/>
          </a:stretch>
        </p:blipFill>
        <p:spPr bwMode="auto">
          <a:xfrm>
            <a:off x="416944" y="5289049"/>
            <a:ext cx="1037371" cy="90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chool of Medicine"/>
          <p:cNvPicPr/>
          <p:nvPr/>
        </p:nvPicPr>
        <p:blipFill>
          <a:blip r:embed="rId7">
            <a:extLst>
              <a:ext uri="{28A0092B-C50C-407E-A947-70E740481C1C}">
                <a14:useLocalDpi xmlns:a14="http://schemas.microsoft.com/office/drawing/2010/main" val="0"/>
              </a:ext>
            </a:extLst>
          </a:blip>
          <a:srcRect/>
          <a:stretch>
            <a:fillRect/>
          </a:stretch>
        </p:blipFill>
        <p:spPr bwMode="auto">
          <a:xfrm>
            <a:off x="7767575" y="5200488"/>
            <a:ext cx="1053720" cy="992936"/>
          </a:xfrm>
          <a:prstGeom prst="rect">
            <a:avLst/>
          </a:prstGeom>
          <a:noFill/>
          <a:ln>
            <a:noFill/>
          </a:ln>
        </p:spPr>
      </p:pic>
    </p:spTree>
    <p:extLst>
      <p:ext uri="{BB962C8B-B14F-4D97-AF65-F5344CB8AC3E}">
        <p14:creationId xmlns:p14="http://schemas.microsoft.com/office/powerpoint/2010/main" val="2583212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286750" cy="1325563"/>
          </a:xfrm>
        </p:spPr>
        <p:txBody>
          <a:bodyPr>
            <a:normAutofit/>
          </a:bodyPr>
          <a:lstStyle/>
          <a:p>
            <a:pPr>
              <a:defRPr/>
            </a:pPr>
            <a:r>
              <a:rPr lang="en-US" sz="3600" b="1" dirty="0"/>
              <a:t>Ryan White Part B/ADAP </a:t>
            </a:r>
            <a:r>
              <a:rPr lang="en-US" sz="3600" b="1" dirty="0" smtClean="0"/>
              <a:t>Providers </a:t>
            </a:r>
            <a:r>
              <a:rPr lang="en-US" sz="3600" dirty="0" smtClean="0"/>
              <a:t>N</a:t>
            </a:r>
            <a:r>
              <a:rPr lang="en-US" sz="3600" b="1" dirty="0" smtClean="0"/>
              <a:t>etwork</a:t>
            </a:r>
            <a:endParaRPr lang="es-ES" sz="3600" b="1" dirty="0"/>
          </a:p>
        </p:txBody>
      </p:sp>
      <p:sp>
        <p:nvSpPr>
          <p:cNvPr id="3" name="Content Placeholder 2"/>
          <p:cNvSpPr>
            <a:spLocks noGrp="1"/>
          </p:cNvSpPr>
          <p:nvPr>
            <p:ph sz="half" idx="1"/>
          </p:nvPr>
        </p:nvSpPr>
        <p:spPr>
          <a:xfrm>
            <a:off x="618710" y="1524000"/>
            <a:ext cx="8132325" cy="4351338"/>
          </a:xfrm>
        </p:spPr>
        <p:txBody>
          <a:bodyPr rtlCol="0">
            <a:normAutofit/>
          </a:bodyPr>
          <a:lstStyle/>
          <a:p>
            <a:pPr marL="0" indent="0">
              <a:lnSpc>
                <a:spcPct val="100000"/>
              </a:lnSpc>
              <a:spcBef>
                <a:spcPts val="0"/>
              </a:spcBef>
              <a:buNone/>
              <a:defRPr/>
            </a:pPr>
            <a:r>
              <a:rPr lang="es-ES" dirty="0"/>
              <a:t>The Puerto Rico </a:t>
            </a:r>
            <a:r>
              <a:rPr lang="es-ES" dirty="0" err="1"/>
              <a:t>Ryan</a:t>
            </a:r>
            <a:r>
              <a:rPr lang="es-ES" dirty="0"/>
              <a:t> White </a:t>
            </a:r>
            <a:r>
              <a:rPr lang="es-ES" dirty="0" err="1"/>
              <a:t>Part</a:t>
            </a:r>
            <a:r>
              <a:rPr lang="es-ES" dirty="0"/>
              <a:t> B/ADAP </a:t>
            </a:r>
            <a:r>
              <a:rPr lang="es-ES" dirty="0" err="1"/>
              <a:t>Providers</a:t>
            </a:r>
            <a:r>
              <a:rPr lang="es-ES" dirty="0"/>
              <a:t> (</a:t>
            </a:r>
            <a:r>
              <a:rPr lang="es-ES" b="1" u="sng" dirty="0" smtClean="0"/>
              <a:t>55 </a:t>
            </a:r>
            <a:r>
              <a:rPr lang="es-ES" dirty="0" smtClean="0"/>
              <a:t>centers): </a:t>
            </a:r>
            <a:endParaRPr lang="es-ES" b="1" i="1" dirty="0" smtClean="0"/>
          </a:p>
          <a:p>
            <a:pPr marL="0" indent="0">
              <a:lnSpc>
                <a:spcPct val="100000"/>
              </a:lnSpc>
              <a:spcBef>
                <a:spcPts val="0"/>
              </a:spcBef>
              <a:buNone/>
              <a:defRPr/>
            </a:pPr>
            <a:r>
              <a:rPr lang="es-ES" sz="2000" b="1" i="1" dirty="0" smtClean="0"/>
              <a:t>ADAP </a:t>
            </a:r>
            <a:r>
              <a:rPr lang="es-ES" sz="2000" b="1" i="1" dirty="0" err="1"/>
              <a:t>External</a:t>
            </a:r>
            <a:r>
              <a:rPr lang="es-ES" sz="2000" b="1" i="1" dirty="0"/>
              <a:t> </a:t>
            </a:r>
            <a:r>
              <a:rPr lang="es-ES" sz="2000" b="1" i="1" dirty="0" err="1"/>
              <a:t>Providers</a:t>
            </a:r>
            <a:r>
              <a:rPr lang="es-ES" sz="2000" b="1" i="1" dirty="0"/>
              <a:t> Network:</a:t>
            </a:r>
          </a:p>
          <a:p>
            <a:pPr marL="0" indent="0">
              <a:lnSpc>
                <a:spcPct val="100000"/>
              </a:lnSpc>
              <a:spcBef>
                <a:spcPts val="0"/>
              </a:spcBef>
              <a:buNone/>
              <a:defRPr/>
            </a:pPr>
            <a:r>
              <a:rPr lang="es-ES" sz="2000" b="1" i="1" dirty="0" smtClean="0"/>
              <a:t>	</a:t>
            </a:r>
            <a:r>
              <a:rPr lang="es-ES" sz="2000" b="1" i="1" dirty="0" smtClean="0">
                <a:solidFill>
                  <a:srgbClr val="FF0000"/>
                </a:solidFill>
              </a:rPr>
              <a:t>39 </a:t>
            </a:r>
            <a:r>
              <a:rPr lang="es-ES" sz="2000" b="1" i="1" dirty="0">
                <a:solidFill>
                  <a:srgbClr val="FF0000"/>
                </a:solidFill>
              </a:rPr>
              <a:t>HIV </a:t>
            </a:r>
            <a:r>
              <a:rPr lang="es-ES" sz="2000" b="1" i="1" dirty="0" err="1">
                <a:solidFill>
                  <a:srgbClr val="FF0000"/>
                </a:solidFill>
              </a:rPr>
              <a:t>clinical</a:t>
            </a:r>
            <a:r>
              <a:rPr lang="es-ES" sz="2000" b="1" i="1" dirty="0">
                <a:solidFill>
                  <a:srgbClr val="FF0000"/>
                </a:solidFill>
              </a:rPr>
              <a:t> centers </a:t>
            </a:r>
          </a:p>
          <a:p>
            <a:pPr marL="0" indent="0">
              <a:lnSpc>
                <a:spcPct val="100000"/>
              </a:lnSpc>
              <a:spcBef>
                <a:spcPts val="0"/>
              </a:spcBef>
              <a:buNone/>
              <a:defRPr/>
            </a:pPr>
            <a:r>
              <a:rPr lang="en-US" sz="2000" b="1" i="1" dirty="0"/>
              <a:t>Community-based Coordinating Agencies (CBOs):</a:t>
            </a:r>
          </a:p>
          <a:p>
            <a:pPr marL="0" indent="0">
              <a:lnSpc>
                <a:spcPct val="100000"/>
              </a:lnSpc>
              <a:spcBef>
                <a:spcPts val="0"/>
              </a:spcBef>
              <a:buNone/>
              <a:defRPr/>
            </a:pPr>
            <a:r>
              <a:rPr lang="en-US" sz="2000" b="1" i="1" dirty="0" smtClean="0"/>
              <a:t>	</a:t>
            </a:r>
            <a:r>
              <a:rPr lang="en-US" sz="2000" b="1" i="1" dirty="0" smtClean="0">
                <a:solidFill>
                  <a:srgbClr val="FF0000"/>
                </a:solidFill>
              </a:rPr>
              <a:t>8 agencies</a:t>
            </a:r>
          </a:p>
          <a:p>
            <a:pPr marL="0" indent="0">
              <a:lnSpc>
                <a:spcPct val="100000"/>
              </a:lnSpc>
              <a:spcBef>
                <a:spcPts val="0"/>
              </a:spcBef>
              <a:buNone/>
              <a:defRPr/>
            </a:pPr>
            <a:r>
              <a:rPr lang="es-ES" sz="2000" b="1" i="1" dirty="0" smtClean="0"/>
              <a:t>Puerto </a:t>
            </a:r>
            <a:r>
              <a:rPr lang="es-ES" sz="2000" b="1" i="1" dirty="0"/>
              <a:t>Rico </a:t>
            </a:r>
            <a:r>
              <a:rPr lang="es-ES" sz="2000" b="1" i="1" dirty="0" err="1"/>
              <a:t>Department</a:t>
            </a:r>
            <a:r>
              <a:rPr lang="es-ES" sz="2000" b="1" i="1" dirty="0"/>
              <a:t> of </a:t>
            </a:r>
            <a:r>
              <a:rPr lang="es-ES" sz="2000" b="1" i="1" dirty="0" err="1"/>
              <a:t>Health</a:t>
            </a:r>
            <a:r>
              <a:rPr lang="es-ES" sz="2000" b="1" i="1" dirty="0"/>
              <a:t>  (PRDOH) </a:t>
            </a:r>
            <a:r>
              <a:rPr lang="es-ES" sz="2000" b="1" i="1" dirty="0" err="1"/>
              <a:t>Communicable</a:t>
            </a:r>
            <a:r>
              <a:rPr lang="es-ES" sz="2000" b="1" i="1" dirty="0"/>
              <a:t> </a:t>
            </a:r>
            <a:r>
              <a:rPr lang="es-ES" sz="2000" b="1" i="1" dirty="0" err="1"/>
              <a:t>Diseases</a:t>
            </a:r>
            <a:r>
              <a:rPr lang="es-ES" sz="2000" b="1" i="1" dirty="0"/>
              <a:t> </a:t>
            </a:r>
            <a:r>
              <a:rPr lang="es-ES" sz="2000" b="1" i="1" dirty="0" err="1"/>
              <a:t>Prevention</a:t>
            </a:r>
            <a:r>
              <a:rPr lang="es-ES" sz="2000" b="1" i="1" dirty="0"/>
              <a:t> and </a:t>
            </a:r>
            <a:r>
              <a:rPr lang="es-ES" sz="2000" b="1" i="1" dirty="0" err="1"/>
              <a:t>Treatment</a:t>
            </a:r>
            <a:r>
              <a:rPr lang="es-ES" sz="2000" b="1" i="1" dirty="0"/>
              <a:t> Centers (CPTET, </a:t>
            </a:r>
            <a:r>
              <a:rPr lang="es-ES" sz="2000" b="1" i="1" dirty="0" err="1"/>
              <a:t>acronym</a:t>
            </a:r>
            <a:r>
              <a:rPr lang="es-ES" sz="2000" b="1" i="1" dirty="0"/>
              <a:t> in </a:t>
            </a:r>
            <a:r>
              <a:rPr lang="es-ES" sz="2000" b="1" i="1" dirty="0" err="1"/>
              <a:t>Spanish</a:t>
            </a:r>
            <a:r>
              <a:rPr lang="es-ES" sz="2000" b="1" i="1" dirty="0" smtClean="0"/>
              <a:t>):</a:t>
            </a:r>
          </a:p>
          <a:p>
            <a:pPr marL="0" indent="0">
              <a:lnSpc>
                <a:spcPct val="100000"/>
              </a:lnSpc>
              <a:spcBef>
                <a:spcPts val="0"/>
              </a:spcBef>
              <a:buNone/>
              <a:defRPr/>
            </a:pPr>
            <a:r>
              <a:rPr lang="es-ES" sz="2000" b="1" i="1" dirty="0"/>
              <a:t>	</a:t>
            </a:r>
            <a:r>
              <a:rPr lang="es-ES" sz="2000" b="1" dirty="0" smtClean="0">
                <a:solidFill>
                  <a:srgbClr val="FF0000"/>
                </a:solidFill>
              </a:rPr>
              <a:t>8 </a:t>
            </a:r>
            <a:r>
              <a:rPr lang="es-ES" sz="2000" b="1" dirty="0">
                <a:solidFill>
                  <a:srgbClr val="FF0000"/>
                </a:solidFill>
              </a:rPr>
              <a:t>regional HIV/STI/</a:t>
            </a:r>
            <a:r>
              <a:rPr lang="es-ES" sz="2000" b="1" dirty="0" err="1">
                <a:solidFill>
                  <a:srgbClr val="FF0000"/>
                </a:solidFill>
              </a:rPr>
              <a:t>Hep</a:t>
            </a:r>
            <a:r>
              <a:rPr lang="es-ES" sz="2000" b="1" dirty="0">
                <a:solidFill>
                  <a:srgbClr val="FF0000"/>
                </a:solidFill>
              </a:rPr>
              <a:t>/TB </a:t>
            </a:r>
            <a:r>
              <a:rPr lang="es-ES" sz="2000" b="1" dirty="0" err="1" smtClean="0">
                <a:solidFill>
                  <a:srgbClr val="FF0000"/>
                </a:solidFill>
              </a:rPr>
              <a:t>Clinics</a:t>
            </a:r>
            <a:endParaRPr lang="es-ES" sz="2000" b="1" dirty="0">
              <a:solidFill>
                <a:srgbClr val="FF0000"/>
              </a:solidFill>
            </a:endParaRPr>
          </a:p>
          <a:p>
            <a:pPr lvl="1" indent="0">
              <a:buNone/>
              <a:defRPr/>
            </a:pPr>
            <a:endParaRPr lang="es-ES" sz="2100" dirty="0"/>
          </a:p>
          <a:p>
            <a:pPr lvl="1" indent="0">
              <a:buNone/>
              <a:defRPr/>
            </a:pPr>
            <a:endParaRPr lang="es-ES" sz="1800" dirty="0"/>
          </a:p>
          <a:p>
            <a:pPr marL="0" indent="0">
              <a:buNone/>
              <a:defRPr/>
            </a:pPr>
            <a:endParaRPr lang="es-ES" dirty="0" smtClean="0">
              <a:solidFill>
                <a:schemeClr val="tx1">
                  <a:lumMod val="65000"/>
                  <a:lumOff val="35000"/>
                </a:schemeClr>
              </a:solidFill>
            </a:endParaRPr>
          </a:p>
        </p:txBody>
      </p:sp>
      <p:pic>
        <p:nvPicPr>
          <p:cNvPr id="5" name="Content Placeholder 4"/>
          <p:cNvPicPr>
            <a:picLocks noGrp="1" noChangeAspect="1"/>
          </p:cNvPicPr>
          <p:nvPr>
            <p:ph sz="half" idx="2"/>
          </p:nvPr>
        </p:nvPicPr>
        <p:blipFill>
          <a:blip r:embed="rId2"/>
          <a:stretch>
            <a:fillRect/>
          </a:stretch>
        </p:blipFill>
        <p:spPr>
          <a:xfrm>
            <a:off x="1219200" y="4114800"/>
            <a:ext cx="6374725" cy="2357774"/>
          </a:xfrm>
          <a:prstGeom prst="rect">
            <a:avLst/>
          </a:prstGeom>
        </p:spPr>
      </p:pic>
    </p:spTree>
    <p:extLst>
      <p:ext uri="{BB962C8B-B14F-4D97-AF65-F5344CB8AC3E}">
        <p14:creationId xmlns:p14="http://schemas.microsoft.com/office/powerpoint/2010/main" val="315506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743200" y="365126"/>
            <a:ext cx="3352800" cy="1325563"/>
          </a:xfrm>
        </p:spPr>
        <p:txBody>
          <a:bodyPr/>
          <a:lstStyle/>
          <a:p>
            <a:r>
              <a:rPr lang="es-PR" dirty="0" err="1" smtClean="0"/>
              <a:t>Preparedness</a:t>
            </a:r>
            <a:endParaRPr lang="es-PR" dirty="0"/>
          </a:p>
        </p:txBody>
      </p:sp>
      <p:sp>
        <p:nvSpPr>
          <p:cNvPr id="3" name="Content Placeholder 2"/>
          <p:cNvSpPr>
            <a:spLocks noGrp="1"/>
          </p:cNvSpPr>
          <p:nvPr>
            <p:ph idx="1"/>
          </p:nvPr>
        </p:nvSpPr>
        <p:spPr>
          <a:xfrm>
            <a:off x="533400" y="1828800"/>
            <a:ext cx="8210550" cy="4729163"/>
          </a:xfrm>
        </p:spPr>
        <p:txBody>
          <a:bodyPr>
            <a:normAutofit fontScale="77500" lnSpcReduction="20000"/>
          </a:bodyPr>
          <a:lstStyle/>
          <a:p>
            <a:pPr marL="0" indent="0">
              <a:buNone/>
            </a:pPr>
            <a:r>
              <a:rPr lang="en-US" sz="2900" dirty="0"/>
              <a:t>The RWHAP Part B ADAP activated its Emergency Preparedness and Contingency Plans:</a:t>
            </a:r>
          </a:p>
          <a:p>
            <a:pPr marL="0" indent="0">
              <a:buNone/>
            </a:pPr>
            <a:endParaRPr lang="en-US" sz="2900" dirty="0"/>
          </a:p>
          <a:p>
            <a:pPr lvl="0"/>
            <a:r>
              <a:rPr lang="en-US" sz="2900" b="1" dirty="0">
                <a:solidFill>
                  <a:schemeClr val="accent1">
                    <a:lumMod val="75000"/>
                  </a:schemeClr>
                </a:solidFill>
              </a:rPr>
              <a:t>Pharmacy Benefits Manager (PBM) MC-21 Corporation</a:t>
            </a:r>
            <a:r>
              <a:rPr lang="en-US" sz="2900" dirty="0">
                <a:solidFill>
                  <a:schemeClr val="accent1">
                    <a:lumMod val="75000"/>
                  </a:schemeClr>
                </a:solidFill>
              </a:rPr>
              <a:t> </a:t>
            </a:r>
          </a:p>
          <a:p>
            <a:pPr lvl="1"/>
            <a:r>
              <a:rPr lang="en-US" sz="2900" dirty="0"/>
              <a:t>Expedite the approval of new prescriptions to eligible patients and for clients who had lost eligibility due to the storm(s); </a:t>
            </a:r>
          </a:p>
          <a:p>
            <a:pPr lvl="1"/>
            <a:r>
              <a:rPr lang="en-US" sz="2900" dirty="0"/>
              <a:t>Remove the “refill too soon” restrictions, allowing all ADAP network pharmacies to refill medications for 30 days to all eligible clients;</a:t>
            </a:r>
          </a:p>
          <a:p>
            <a:pPr lvl="1"/>
            <a:r>
              <a:rPr lang="en-US" sz="2900" dirty="0"/>
              <a:t>Approve the replacement of drugs to clients who had lost their medications due to the storm(s).</a:t>
            </a:r>
          </a:p>
          <a:p>
            <a:pPr marL="342900" lvl="1" indent="0">
              <a:buNone/>
            </a:pPr>
            <a:endParaRPr lang="en-US" sz="2500" dirty="0" smtClean="0"/>
          </a:p>
          <a:p>
            <a:r>
              <a:rPr lang="en-US" sz="2900" b="1" dirty="0">
                <a:solidFill>
                  <a:schemeClr val="accent1">
                    <a:lumMod val="75000"/>
                  </a:schemeClr>
                </a:solidFill>
              </a:rPr>
              <a:t>Medication Distribution Center</a:t>
            </a:r>
          </a:p>
          <a:p>
            <a:pPr marL="771525" lvl="1" indent="-257175"/>
            <a:r>
              <a:rPr lang="en-US" sz="2900" dirty="0"/>
              <a:t>Increase the ADAP Drugs stockpile inventory.</a:t>
            </a:r>
          </a:p>
          <a:p>
            <a:pPr marL="771525" lvl="1" indent="-257175"/>
            <a:r>
              <a:rPr lang="en-US" sz="2900" dirty="0"/>
              <a:t>Ensure power back-up at the MDC.</a:t>
            </a:r>
          </a:p>
          <a:p>
            <a:pPr marL="771525" lvl="1" indent="-257175"/>
            <a:r>
              <a:rPr lang="en-US" sz="2900" dirty="0"/>
              <a:t>Ensure alternate facility for ADAP medications.</a:t>
            </a:r>
          </a:p>
          <a:p>
            <a:pPr lvl="1"/>
            <a:endParaRPr lang="en-US" dirty="0"/>
          </a:p>
          <a:p>
            <a:endParaRPr lang="en-US" b="1" dirty="0"/>
          </a:p>
        </p:txBody>
      </p:sp>
      <p:pic>
        <p:nvPicPr>
          <p:cNvPr id="9" name="Content Placeholder 3"/>
          <p:cNvPicPr>
            <a:picLocks noChangeAspect="1"/>
          </p:cNvPicPr>
          <p:nvPr/>
        </p:nvPicPr>
        <p:blipFill>
          <a:blip r:embed="rId2"/>
          <a:stretch>
            <a:fillRect/>
          </a:stretch>
        </p:blipFill>
        <p:spPr>
          <a:xfrm>
            <a:off x="609600" y="457200"/>
            <a:ext cx="1572164" cy="1048110"/>
          </a:xfrm>
          <a:prstGeom prst="rect">
            <a:avLst/>
          </a:prstGeom>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61813"/>
            <a:ext cx="1125095" cy="112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853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5562600" cy="1325563"/>
          </a:xfrm>
        </p:spPr>
        <p:txBody>
          <a:bodyPr>
            <a:normAutofit/>
          </a:bodyPr>
          <a:lstStyle/>
          <a:p>
            <a:pPr algn="ctr"/>
            <a:r>
              <a:rPr lang="en-US" sz="2700" dirty="0"/>
              <a:t>Measures of </a:t>
            </a:r>
            <a:r>
              <a:rPr lang="en-US" sz="2700" dirty="0" smtClean="0"/>
              <a:t>Success and </a:t>
            </a:r>
            <a:br>
              <a:rPr lang="en-US" sz="2700" dirty="0" smtClean="0"/>
            </a:br>
            <a:r>
              <a:rPr lang="en-US" sz="2700" dirty="0" smtClean="0"/>
              <a:t>best practices </a:t>
            </a:r>
            <a:endParaRPr lang="en-US" sz="2700" dirty="0"/>
          </a:p>
        </p:txBody>
      </p:sp>
      <p:sp>
        <p:nvSpPr>
          <p:cNvPr id="3" name="Content Placeholder 2"/>
          <p:cNvSpPr>
            <a:spLocks noGrp="1"/>
          </p:cNvSpPr>
          <p:nvPr>
            <p:ph sz="half" idx="1"/>
          </p:nvPr>
        </p:nvSpPr>
        <p:spPr>
          <a:xfrm>
            <a:off x="381000" y="1825625"/>
            <a:ext cx="4133850" cy="4351338"/>
          </a:xfrm>
        </p:spPr>
        <p:txBody>
          <a:bodyPr>
            <a:normAutofit lnSpcReduction="10000"/>
          </a:bodyPr>
          <a:lstStyle/>
          <a:p>
            <a:r>
              <a:rPr lang="en-US" dirty="0" smtClean="0"/>
              <a:t>In spite of the devastating storms, our clients’ outcomes at the end of 2017 remained consistently high in the following three indicators: medical care retention, antiretroviral treatment, and viral load suppression.</a:t>
            </a:r>
          </a:p>
          <a:p>
            <a:r>
              <a:rPr lang="en-US" b="1" dirty="0" smtClean="0">
                <a:solidFill>
                  <a:srgbClr val="FF0000"/>
                </a:solidFill>
              </a:rPr>
              <a:t>As of August 2017</a:t>
            </a:r>
            <a:endParaRPr lang="en-US" b="1" dirty="0">
              <a:solidFill>
                <a:srgbClr val="FF0000"/>
              </a:solidFill>
            </a:endParaRPr>
          </a:p>
          <a:p>
            <a:r>
              <a:rPr lang="en-US" b="1" dirty="0" smtClean="0"/>
              <a:t>Viral Load Suppression: 82.3% </a:t>
            </a:r>
            <a:r>
              <a:rPr lang="en-US" dirty="0" smtClean="0"/>
              <a:t>ADAP Providers network</a:t>
            </a:r>
          </a:p>
          <a:p>
            <a:endParaRPr lang="en-US" dirty="0"/>
          </a:p>
          <a:p>
            <a:r>
              <a:rPr lang="en-US" b="1" dirty="0" smtClean="0">
                <a:solidFill>
                  <a:srgbClr val="FF0000"/>
                </a:solidFill>
              </a:rPr>
              <a:t>As of December 2017</a:t>
            </a:r>
          </a:p>
          <a:p>
            <a:r>
              <a:rPr lang="en-US" b="1" dirty="0" smtClean="0"/>
              <a:t>Viral Load Suppression: 83.8% </a:t>
            </a:r>
            <a:r>
              <a:rPr lang="en-US" dirty="0" smtClean="0"/>
              <a:t>ADAP Providers network</a:t>
            </a:r>
          </a:p>
        </p:txBody>
      </p:sp>
      <p:sp>
        <p:nvSpPr>
          <p:cNvPr id="5" name="Content Placeholder 4"/>
          <p:cNvSpPr>
            <a:spLocks noGrp="1"/>
          </p:cNvSpPr>
          <p:nvPr>
            <p:ph sz="half" idx="2"/>
          </p:nvPr>
        </p:nvSpPr>
        <p:spPr/>
        <p:txBody>
          <a:bodyPr>
            <a:normAutofit lnSpcReduction="10000"/>
          </a:bodyPr>
          <a:lstStyle/>
          <a:p>
            <a:r>
              <a:rPr lang="es-PR" dirty="0" err="1" smtClean="0"/>
              <a:t>Patients</a:t>
            </a:r>
            <a:r>
              <a:rPr lang="es-PR" dirty="0" smtClean="0"/>
              <a:t> </a:t>
            </a:r>
            <a:r>
              <a:rPr lang="es-PR" dirty="0" err="1" smtClean="0"/>
              <a:t>know</a:t>
            </a:r>
            <a:r>
              <a:rPr lang="es-PR" dirty="0" smtClean="0"/>
              <a:t> </a:t>
            </a:r>
            <a:r>
              <a:rPr lang="es-PR" dirty="0" err="1" smtClean="0"/>
              <a:t>each</a:t>
            </a:r>
            <a:r>
              <a:rPr lang="es-PR" dirty="0" smtClean="0"/>
              <a:t> </a:t>
            </a:r>
            <a:r>
              <a:rPr lang="es-PR" dirty="0" err="1" smtClean="0"/>
              <a:t>other</a:t>
            </a:r>
            <a:r>
              <a:rPr lang="es-PR" dirty="0" smtClean="0"/>
              <a:t> and </a:t>
            </a:r>
            <a:r>
              <a:rPr lang="es-PR" dirty="0" err="1" smtClean="0"/>
              <a:t>connected</a:t>
            </a:r>
            <a:r>
              <a:rPr lang="es-PR" dirty="0" smtClean="0"/>
              <a:t> </a:t>
            </a:r>
            <a:r>
              <a:rPr lang="es-PR" dirty="0" err="1" smtClean="0"/>
              <a:t>or</a:t>
            </a:r>
            <a:r>
              <a:rPr lang="es-PR" dirty="0" smtClean="0"/>
              <a:t> </a:t>
            </a:r>
            <a:r>
              <a:rPr lang="es-PR" dirty="0" err="1" smtClean="0"/>
              <a:t>visited</a:t>
            </a:r>
            <a:r>
              <a:rPr lang="es-PR" dirty="0" smtClean="0"/>
              <a:t>.</a:t>
            </a:r>
          </a:p>
          <a:p>
            <a:r>
              <a:rPr lang="es-PR" dirty="0" err="1" smtClean="0"/>
              <a:t>Patients</a:t>
            </a:r>
            <a:r>
              <a:rPr lang="es-PR" dirty="0" smtClean="0"/>
              <a:t> </a:t>
            </a:r>
            <a:r>
              <a:rPr lang="es-PR" dirty="0" err="1" smtClean="0"/>
              <a:t>shared</a:t>
            </a:r>
            <a:r>
              <a:rPr lang="es-PR" dirty="0" smtClean="0"/>
              <a:t> </a:t>
            </a:r>
            <a:r>
              <a:rPr lang="es-PR" dirty="0" err="1" smtClean="0"/>
              <a:t>medications</a:t>
            </a:r>
            <a:r>
              <a:rPr lang="es-PR" dirty="0" smtClean="0"/>
              <a:t> and </a:t>
            </a:r>
            <a:r>
              <a:rPr lang="es-PR" dirty="0" err="1" smtClean="0"/>
              <a:t>supplies</a:t>
            </a:r>
            <a:r>
              <a:rPr lang="es-PR" dirty="0" smtClean="0"/>
              <a:t>.</a:t>
            </a:r>
          </a:p>
          <a:p>
            <a:r>
              <a:rPr lang="es-PR" dirty="0" err="1" smtClean="0"/>
              <a:t>Providers</a:t>
            </a:r>
            <a:r>
              <a:rPr lang="es-PR" dirty="0" smtClean="0"/>
              <a:t> </a:t>
            </a:r>
            <a:r>
              <a:rPr lang="es-PR" dirty="0" err="1" smtClean="0"/>
              <a:t>established</a:t>
            </a:r>
            <a:r>
              <a:rPr lang="es-PR" dirty="0" smtClean="0"/>
              <a:t> </a:t>
            </a:r>
            <a:r>
              <a:rPr lang="es-PR" dirty="0" err="1" smtClean="0"/>
              <a:t>clinics</a:t>
            </a:r>
            <a:r>
              <a:rPr lang="es-PR" dirty="0" smtClean="0"/>
              <a:t> in parking </a:t>
            </a:r>
            <a:r>
              <a:rPr lang="es-PR" dirty="0" err="1" smtClean="0"/>
              <a:t>lots</a:t>
            </a:r>
            <a:r>
              <a:rPr lang="es-PR" dirty="0" smtClean="0"/>
              <a:t>.</a:t>
            </a:r>
          </a:p>
          <a:p>
            <a:r>
              <a:rPr lang="es-PR" dirty="0" smtClean="0"/>
              <a:t>Case managers </a:t>
            </a:r>
            <a:r>
              <a:rPr lang="es-PR" dirty="0" err="1" smtClean="0"/>
              <a:t>visited</a:t>
            </a:r>
            <a:r>
              <a:rPr lang="es-PR" dirty="0" smtClean="0"/>
              <a:t> </a:t>
            </a:r>
            <a:r>
              <a:rPr lang="es-PR" dirty="0" err="1" smtClean="0"/>
              <a:t>people</a:t>
            </a:r>
            <a:r>
              <a:rPr lang="es-PR" dirty="0" smtClean="0"/>
              <a:t> </a:t>
            </a:r>
            <a:r>
              <a:rPr lang="es-PR" dirty="0" err="1" smtClean="0"/>
              <a:t>who</a:t>
            </a:r>
            <a:r>
              <a:rPr lang="es-PR" dirty="0" smtClean="0"/>
              <a:t> </a:t>
            </a:r>
            <a:r>
              <a:rPr lang="es-PR" dirty="0" err="1" smtClean="0"/>
              <a:t>could</a:t>
            </a:r>
            <a:r>
              <a:rPr lang="es-PR" dirty="0" smtClean="0"/>
              <a:t> </a:t>
            </a:r>
            <a:r>
              <a:rPr lang="es-PR" dirty="0" err="1" smtClean="0"/>
              <a:t>not</a:t>
            </a:r>
            <a:r>
              <a:rPr lang="es-PR" dirty="0" smtClean="0"/>
              <a:t> </a:t>
            </a:r>
            <a:r>
              <a:rPr lang="es-PR" dirty="0" err="1" smtClean="0"/>
              <a:t>reach</a:t>
            </a:r>
            <a:r>
              <a:rPr lang="es-PR" dirty="0" smtClean="0"/>
              <a:t> </a:t>
            </a:r>
            <a:r>
              <a:rPr lang="es-PR" dirty="0" err="1" smtClean="0"/>
              <a:t>clinics</a:t>
            </a:r>
            <a:endParaRPr lang="es-PR" dirty="0" smtClean="0"/>
          </a:p>
          <a:p>
            <a:r>
              <a:rPr lang="es-PR" dirty="0" smtClean="0"/>
              <a:t>Free Access to </a:t>
            </a:r>
            <a:r>
              <a:rPr lang="es-PR" dirty="0" err="1" smtClean="0"/>
              <a:t>medications</a:t>
            </a:r>
            <a:r>
              <a:rPr lang="es-PR" dirty="0" smtClean="0"/>
              <a:t> </a:t>
            </a:r>
            <a:r>
              <a:rPr lang="es-PR" dirty="0" err="1" smtClean="0"/>
              <a:t>though</a:t>
            </a:r>
            <a:r>
              <a:rPr lang="es-PR" dirty="0" smtClean="0"/>
              <a:t> ADAP </a:t>
            </a:r>
            <a:r>
              <a:rPr lang="es-PR" dirty="0" err="1" smtClean="0"/>
              <a:t>flexibilization</a:t>
            </a:r>
            <a:r>
              <a:rPr lang="es-PR" dirty="0" smtClean="0"/>
              <a:t> of rules.</a:t>
            </a:r>
            <a:endParaRPr lang="es-PR" dirty="0"/>
          </a:p>
        </p:txBody>
      </p:sp>
      <p:pic>
        <p:nvPicPr>
          <p:cNvPr id="4" name="Content Placeholder 3"/>
          <p:cNvPicPr>
            <a:picLocks noChangeAspect="1"/>
          </p:cNvPicPr>
          <p:nvPr/>
        </p:nvPicPr>
        <p:blipFill>
          <a:blip r:embed="rId2"/>
          <a:stretch>
            <a:fillRect/>
          </a:stretch>
        </p:blipFill>
        <p:spPr>
          <a:xfrm>
            <a:off x="228600" y="503852"/>
            <a:ext cx="1572164" cy="1048110"/>
          </a:xfrm>
          <a:prstGeom prst="rect">
            <a:avLst/>
          </a:prstGeom>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04800"/>
            <a:ext cx="1157350" cy="11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056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04" y="1447800"/>
            <a:ext cx="8890685" cy="4371048"/>
          </a:xfrm>
          <a:prstGeom prst="rect">
            <a:avLst/>
          </a:prstGeom>
        </p:spPr>
      </p:pic>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04800"/>
            <a:ext cx="9715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979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542" y="5692939"/>
            <a:ext cx="1691388" cy="261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342755" y="670135"/>
            <a:ext cx="2357902" cy="1234865"/>
          </a:xfrm>
          <a:prstGeom prst="rect">
            <a:avLst/>
          </a:prstGeom>
        </p:spPr>
      </p:pic>
      <p:pic>
        <p:nvPicPr>
          <p:cNvPr id="3" name="Picture 2"/>
          <p:cNvPicPr>
            <a:picLocks noChangeAspect="1"/>
          </p:cNvPicPr>
          <p:nvPr/>
        </p:nvPicPr>
        <p:blipFill>
          <a:blip r:embed="rId5"/>
          <a:stretch>
            <a:fillRect/>
          </a:stretch>
        </p:blipFill>
        <p:spPr>
          <a:xfrm>
            <a:off x="2810908" y="884306"/>
            <a:ext cx="3867635" cy="5353888"/>
          </a:xfrm>
          <a:prstGeom prst="rect">
            <a:avLst/>
          </a:prstGeom>
        </p:spPr>
      </p:pic>
      <p:sp>
        <p:nvSpPr>
          <p:cNvPr id="10" name="Title 9">
            <a:extLst>
              <a:ext uri="{FF2B5EF4-FFF2-40B4-BE49-F238E27FC236}">
                <a16:creationId xmlns="" xmlns:a16="http://schemas.microsoft.com/office/drawing/2014/main" id="{36430C3F-F4E0-42A9-97A2-4AC87F699412}"/>
              </a:ext>
            </a:extLst>
          </p:cNvPr>
          <p:cNvSpPr>
            <a:spLocks noGrp="1"/>
          </p:cNvSpPr>
          <p:nvPr>
            <p:ph type="title"/>
          </p:nvPr>
        </p:nvSpPr>
        <p:spPr>
          <a:xfrm>
            <a:off x="2810908" y="262411"/>
            <a:ext cx="6244031" cy="621895"/>
          </a:xfrm>
        </p:spPr>
        <p:txBody>
          <a:bodyPr>
            <a:normAutofit/>
          </a:bodyPr>
          <a:lstStyle/>
          <a:p>
            <a:r>
              <a:rPr lang="es-PR" dirty="0" err="1"/>
              <a:t>Excess</a:t>
            </a:r>
            <a:r>
              <a:rPr lang="es-PR" dirty="0"/>
              <a:t> </a:t>
            </a:r>
            <a:r>
              <a:rPr lang="es-PR" dirty="0" err="1"/>
              <a:t>mortality</a:t>
            </a:r>
            <a:r>
              <a:rPr lang="es-PR" dirty="0"/>
              <a:t> </a:t>
            </a:r>
            <a:r>
              <a:rPr lang="es-PR" dirty="0" err="1"/>
              <a:t>estimates</a:t>
            </a:r>
            <a:endParaRPr lang="es-PR" dirty="0"/>
          </a:p>
        </p:txBody>
      </p:sp>
      <p:sp>
        <p:nvSpPr>
          <p:cNvPr id="9" name="Content Placeholder 8">
            <a:extLst>
              <a:ext uri="{FF2B5EF4-FFF2-40B4-BE49-F238E27FC236}">
                <a16:creationId xmlns="" xmlns:a16="http://schemas.microsoft.com/office/drawing/2014/main" id="{21FF133B-E183-4AD8-8CD7-C8E0C5EFC2A0}"/>
              </a:ext>
            </a:extLst>
          </p:cNvPr>
          <p:cNvSpPr>
            <a:spLocks noGrp="1"/>
          </p:cNvSpPr>
          <p:nvPr>
            <p:ph sz="half" idx="10"/>
          </p:nvPr>
        </p:nvSpPr>
        <p:spPr>
          <a:xfrm>
            <a:off x="6934200" y="1447800"/>
            <a:ext cx="1935491" cy="3810000"/>
          </a:xfrm>
        </p:spPr>
        <p:txBody>
          <a:bodyPr/>
          <a:lstStyle/>
          <a:p>
            <a:endParaRPr lang="es-PR" dirty="0"/>
          </a:p>
          <a:p>
            <a:r>
              <a:rPr lang="es-PR" sz="1200" b="1" dirty="0">
                <a:solidFill>
                  <a:schemeClr val="tx1"/>
                </a:solidFill>
              </a:rPr>
              <a:t>NY Times: 1,052</a:t>
            </a:r>
          </a:p>
          <a:p>
            <a:endParaRPr lang="es-PR" sz="1200" b="1" dirty="0" smtClean="0">
              <a:solidFill>
                <a:schemeClr val="tx1"/>
              </a:solidFill>
            </a:endParaRPr>
          </a:p>
          <a:p>
            <a:r>
              <a:rPr lang="es-PR" sz="1200" b="1" dirty="0" smtClean="0">
                <a:solidFill>
                  <a:schemeClr val="tx1"/>
                </a:solidFill>
              </a:rPr>
              <a:t>Santos-Lozada </a:t>
            </a:r>
            <a:r>
              <a:rPr lang="es-PR" sz="1200" b="1" dirty="0">
                <a:solidFill>
                  <a:schemeClr val="tx1"/>
                </a:solidFill>
              </a:rPr>
              <a:t>and Howard: 1,218</a:t>
            </a:r>
          </a:p>
          <a:p>
            <a:endParaRPr lang="es-PR" sz="1200" b="1" dirty="0" smtClean="0">
              <a:solidFill>
                <a:schemeClr val="tx1"/>
              </a:solidFill>
            </a:endParaRPr>
          </a:p>
          <a:p>
            <a:r>
              <a:rPr lang="es-PR" sz="1200" b="1" dirty="0" err="1" smtClean="0">
                <a:solidFill>
                  <a:schemeClr val="tx1"/>
                </a:solidFill>
              </a:rPr>
              <a:t>Official</a:t>
            </a:r>
            <a:r>
              <a:rPr lang="es-PR" sz="1200" b="1" dirty="0" smtClean="0">
                <a:solidFill>
                  <a:schemeClr val="tx1"/>
                </a:solidFill>
              </a:rPr>
              <a:t> </a:t>
            </a:r>
            <a:r>
              <a:rPr lang="es-PR" sz="1200" b="1" dirty="0" err="1">
                <a:solidFill>
                  <a:schemeClr val="tx1"/>
                </a:solidFill>
              </a:rPr>
              <a:t>death</a:t>
            </a:r>
            <a:r>
              <a:rPr lang="es-PR" sz="1200" b="1" dirty="0">
                <a:solidFill>
                  <a:schemeClr val="tx1"/>
                </a:solidFill>
              </a:rPr>
              <a:t> </a:t>
            </a:r>
            <a:r>
              <a:rPr lang="es-PR" sz="1200" b="1" dirty="0" err="1">
                <a:solidFill>
                  <a:schemeClr val="tx1"/>
                </a:solidFill>
              </a:rPr>
              <a:t>count</a:t>
            </a:r>
            <a:r>
              <a:rPr lang="es-PR" sz="1200" b="1" dirty="0">
                <a:solidFill>
                  <a:schemeClr val="tx1"/>
                </a:solidFill>
              </a:rPr>
              <a:t>: 64</a:t>
            </a:r>
          </a:p>
          <a:p>
            <a:r>
              <a:rPr lang="es-PR" sz="1200" b="1" dirty="0" err="1">
                <a:solidFill>
                  <a:schemeClr val="tx1"/>
                </a:solidFill>
              </a:rPr>
              <a:t>Kishore</a:t>
            </a:r>
            <a:r>
              <a:rPr lang="es-PR" sz="1200" b="1" dirty="0">
                <a:solidFill>
                  <a:schemeClr val="tx1"/>
                </a:solidFill>
              </a:rPr>
              <a:t>, Marques et al (NEJM) </a:t>
            </a:r>
            <a:r>
              <a:rPr lang="es-PR" sz="1200" b="1" dirty="0" err="1">
                <a:solidFill>
                  <a:schemeClr val="tx1"/>
                </a:solidFill>
              </a:rPr>
              <a:t>survey</a:t>
            </a:r>
            <a:r>
              <a:rPr lang="es-PR" sz="1200" b="1" dirty="0">
                <a:solidFill>
                  <a:schemeClr val="tx1"/>
                </a:solidFill>
              </a:rPr>
              <a:t>: 4,645</a:t>
            </a:r>
          </a:p>
          <a:p>
            <a:endParaRPr lang="es-PR" sz="1200" b="1" dirty="0" smtClean="0">
              <a:solidFill>
                <a:schemeClr val="tx1"/>
              </a:solidFill>
            </a:endParaRPr>
          </a:p>
          <a:p>
            <a:r>
              <a:rPr lang="es-PR" sz="1200" b="1" dirty="0" err="1" smtClean="0">
                <a:solidFill>
                  <a:schemeClr val="tx1"/>
                </a:solidFill>
              </a:rPr>
              <a:t>Milken</a:t>
            </a:r>
            <a:r>
              <a:rPr lang="es-PR" sz="1200" b="1" dirty="0" smtClean="0">
                <a:solidFill>
                  <a:schemeClr val="tx1"/>
                </a:solidFill>
              </a:rPr>
              <a:t> </a:t>
            </a:r>
            <a:r>
              <a:rPr lang="es-PR" sz="1200" b="1" dirty="0" err="1">
                <a:solidFill>
                  <a:schemeClr val="tx1"/>
                </a:solidFill>
              </a:rPr>
              <a:t>Institute</a:t>
            </a:r>
            <a:r>
              <a:rPr lang="es-PR" sz="1200" b="1" dirty="0">
                <a:solidFill>
                  <a:schemeClr val="tx1"/>
                </a:solidFill>
              </a:rPr>
              <a:t> of </a:t>
            </a:r>
            <a:r>
              <a:rPr lang="es-PR" sz="1200" b="1" dirty="0" err="1">
                <a:solidFill>
                  <a:schemeClr val="tx1"/>
                </a:solidFill>
              </a:rPr>
              <a:t>Public</a:t>
            </a:r>
            <a:r>
              <a:rPr lang="es-PR" sz="1200" b="1" dirty="0">
                <a:solidFill>
                  <a:schemeClr val="tx1"/>
                </a:solidFill>
              </a:rPr>
              <a:t> </a:t>
            </a:r>
            <a:r>
              <a:rPr lang="es-PR" sz="1200" b="1" dirty="0" err="1">
                <a:solidFill>
                  <a:schemeClr val="tx1"/>
                </a:solidFill>
              </a:rPr>
              <a:t>Health</a:t>
            </a:r>
            <a:r>
              <a:rPr lang="es-PR" sz="1200" b="1" dirty="0">
                <a:solidFill>
                  <a:schemeClr val="tx1"/>
                </a:solidFill>
              </a:rPr>
              <a:t> </a:t>
            </a:r>
            <a:r>
              <a:rPr lang="es-PR" sz="1200" b="1" dirty="0" err="1">
                <a:solidFill>
                  <a:schemeClr val="tx1"/>
                </a:solidFill>
              </a:rPr>
              <a:t>report</a:t>
            </a:r>
            <a:r>
              <a:rPr lang="es-PR" sz="1200" b="1" dirty="0">
                <a:solidFill>
                  <a:schemeClr val="tx1"/>
                </a:solidFill>
              </a:rPr>
              <a:t> : 2,975</a:t>
            </a:r>
          </a:p>
          <a:p>
            <a:endParaRPr lang="es-PR" dirty="0"/>
          </a:p>
          <a:p>
            <a:endParaRPr lang="es-PR" dirty="0"/>
          </a:p>
          <a:p>
            <a:endParaRPr lang="es-PR" dirty="0"/>
          </a:p>
          <a:p>
            <a:endParaRPr lang="es-PR" dirty="0"/>
          </a:p>
        </p:txBody>
      </p:sp>
      <p:pic>
        <p:nvPicPr>
          <p:cNvPr id="15" name="Picture 14">
            <a:extLst>
              <a:ext uri="{FF2B5EF4-FFF2-40B4-BE49-F238E27FC236}">
                <a16:creationId xmlns="" xmlns:a16="http://schemas.microsoft.com/office/drawing/2014/main" id="{4C9C7ACB-F685-462E-B1FB-8F01278C77E8}"/>
              </a:ext>
            </a:extLst>
          </p:cNvPr>
          <p:cNvPicPr>
            <a:picLocks noChangeAspect="1"/>
          </p:cNvPicPr>
          <p:nvPr/>
        </p:nvPicPr>
        <p:blipFill>
          <a:blip r:embed="rId6"/>
          <a:stretch>
            <a:fillRect/>
          </a:stretch>
        </p:blipFill>
        <p:spPr>
          <a:xfrm>
            <a:off x="430432" y="2286000"/>
            <a:ext cx="2182548" cy="2880313"/>
          </a:xfrm>
          <a:prstGeom prst="rect">
            <a:avLst/>
          </a:prstGeom>
        </p:spPr>
      </p:pic>
    </p:spTree>
    <p:extLst>
      <p:ext uri="{BB962C8B-B14F-4D97-AF65-F5344CB8AC3E}">
        <p14:creationId xmlns:p14="http://schemas.microsoft.com/office/powerpoint/2010/main" val="108545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Chart 62"/>
          <p:cNvGraphicFramePr/>
          <p:nvPr>
            <p:extLst>
              <p:ext uri="{D42A27DB-BD31-4B8C-83A1-F6EECF244321}">
                <p14:modId xmlns:p14="http://schemas.microsoft.com/office/powerpoint/2010/main" val="3709258129"/>
              </p:ext>
            </p:extLst>
          </p:nvPr>
        </p:nvGraphicFramePr>
        <p:xfrm>
          <a:off x="186789" y="1881008"/>
          <a:ext cx="4461411" cy="4699993"/>
        </p:xfrm>
        <a:graphic>
          <a:graphicData uri="http://schemas.openxmlformats.org/drawingml/2006/chart">
            <c:chart xmlns:c="http://schemas.openxmlformats.org/drawingml/2006/chart" xmlns:r="http://schemas.openxmlformats.org/officeDocument/2006/relationships" r:id="rId3"/>
          </a:graphicData>
        </a:graphic>
      </p:graphicFrame>
      <p:sp>
        <p:nvSpPr>
          <p:cNvPr id="6" name="Shape 92"/>
          <p:cNvSpPr/>
          <p:nvPr/>
        </p:nvSpPr>
        <p:spPr>
          <a:xfrm>
            <a:off x="68778" y="6581001"/>
            <a:ext cx="6368986"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lang="en-US" sz="1200" dirty="0" smtClean="0"/>
              <a:t>Source: Puerto Rico Department of Health, </a:t>
            </a:r>
            <a:r>
              <a:rPr lang="en-US" sz="1200" dirty="0"/>
              <a:t>Demographic </a:t>
            </a:r>
            <a:r>
              <a:rPr lang="en-US" sz="1200" dirty="0" smtClean="0"/>
              <a:t>Registrar </a:t>
            </a:r>
            <a:r>
              <a:rPr lang="en-US" sz="1200" dirty="0"/>
              <a:t>and Vital Statistics </a:t>
            </a:r>
            <a:r>
              <a:rPr lang="en-US" sz="1200" dirty="0" smtClean="0"/>
              <a:t>Office</a:t>
            </a:r>
            <a:endParaRPr sz="1200" dirty="0">
              <a:solidFill>
                <a:srgbClr val="FF0000"/>
              </a:solidFill>
            </a:endParaRPr>
          </a:p>
        </p:txBody>
      </p:sp>
      <p:sp>
        <p:nvSpPr>
          <p:cNvPr id="8" name="Shape 63"/>
          <p:cNvSpPr>
            <a:spLocks noGrp="1"/>
          </p:cNvSpPr>
          <p:nvPr>
            <p:ph type="title"/>
          </p:nvPr>
        </p:nvSpPr>
        <p:spPr>
          <a:xfrm>
            <a:off x="837108" y="0"/>
            <a:ext cx="7560841" cy="1371600"/>
          </a:xfrm>
          <a:prstGeom prst="rect">
            <a:avLst/>
          </a:prstGeom>
        </p:spPr>
        <p:txBody>
          <a:bodyPr lIns="0" tIns="0" rIns="0" bIns="0">
            <a:normAutofit/>
          </a:bodyPr>
          <a:lstStyle/>
          <a:p>
            <a:pPr lvl="0" algn="ctr">
              <a:defRPr sz="1800"/>
            </a:pPr>
            <a:r>
              <a:rPr lang="en-US" sz="2800" b="1" dirty="0" smtClean="0"/>
              <a:t>Comparison of Mortality Rates </a:t>
            </a:r>
            <a:br>
              <a:rPr lang="en-US" sz="2800" b="1" dirty="0" smtClean="0"/>
            </a:br>
            <a:r>
              <a:rPr lang="en-US" sz="2800" b="1" dirty="0" smtClean="0"/>
              <a:t>(All Causes vs. HIV/AIDS) </a:t>
            </a:r>
            <a:br>
              <a:rPr lang="en-US" sz="2800" b="1" dirty="0" smtClean="0"/>
            </a:br>
            <a:r>
              <a:rPr lang="en-US" sz="2800" b="1" dirty="0" smtClean="0"/>
              <a:t>by Year</a:t>
            </a:r>
            <a:r>
              <a:rPr sz="2800" b="1" dirty="0" smtClean="0"/>
              <a:t>, Puerto Rico, </a:t>
            </a:r>
            <a:r>
              <a:rPr lang="en-US" sz="2800" b="1" dirty="0" smtClean="0"/>
              <a:t>2015</a:t>
            </a:r>
            <a:r>
              <a:rPr sz="2800" b="1" dirty="0" smtClean="0"/>
              <a:t>-1</a:t>
            </a:r>
            <a:r>
              <a:rPr lang="en-US" sz="2800" b="1" dirty="0"/>
              <a:t>8</a:t>
            </a:r>
            <a:endParaRPr sz="2800" b="1" dirty="0"/>
          </a:p>
        </p:txBody>
      </p:sp>
      <p:graphicFrame>
        <p:nvGraphicFramePr>
          <p:cNvPr id="5" name="Chart 62"/>
          <p:cNvGraphicFramePr/>
          <p:nvPr>
            <p:extLst>
              <p:ext uri="{D42A27DB-BD31-4B8C-83A1-F6EECF244321}">
                <p14:modId xmlns:p14="http://schemas.microsoft.com/office/powerpoint/2010/main" val="3780168079"/>
              </p:ext>
            </p:extLst>
          </p:nvPr>
        </p:nvGraphicFramePr>
        <p:xfrm>
          <a:off x="4419600" y="1881008"/>
          <a:ext cx="4613811" cy="469999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877703" y="1695062"/>
            <a:ext cx="1655261" cy="369332"/>
          </a:xfrm>
          <a:prstGeom prst="rect">
            <a:avLst/>
          </a:prstGeom>
          <a:noFill/>
        </p:spPr>
        <p:txBody>
          <a:bodyPr wrap="none" rtlCol="0">
            <a:spAutoFit/>
          </a:bodyPr>
          <a:lstStyle/>
          <a:p>
            <a:r>
              <a:rPr lang="en-US" b="1" dirty="0" smtClean="0"/>
              <a:t>ALL CAUSES</a:t>
            </a:r>
            <a:endParaRPr lang="en-US" b="1" dirty="0"/>
          </a:p>
        </p:txBody>
      </p:sp>
      <p:sp>
        <p:nvSpPr>
          <p:cNvPr id="7" name="TextBox 6"/>
          <p:cNvSpPr txBox="1"/>
          <p:nvPr/>
        </p:nvSpPr>
        <p:spPr>
          <a:xfrm>
            <a:off x="6465756" y="1695062"/>
            <a:ext cx="1184940" cy="369332"/>
          </a:xfrm>
          <a:prstGeom prst="rect">
            <a:avLst/>
          </a:prstGeom>
          <a:noFill/>
        </p:spPr>
        <p:txBody>
          <a:bodyPr wrap="none" rtlCol="0">
            <a:spAutoFit/>
          </a:bodyPr>
          <a:lstStyle/>
          <a:p>
            <a:r>
              <a:rPr lang="en-US" b="1" dirty="0" smtClean="0"/>
              <a:t>HIV/AIDS</a:t>
            </a:r>
            <a:endParaRPr lang="en-US" b="1" dirty="0"/>
          </a:p>
        </p:txBody>
      </p:sp>
      <p:pic>
        <p:nvPicPr>
          <p:cNvPr id="9" name="Content Placeholder 3"/>
          <p:cNvPicPr>
            <a:picLocks noChangeAspect="1"/>
          </p:cNvPicPr>
          <p:nvPr/>
        </p:nvPicPr>
        <p:blipFill>
          <a:blip r:embed="rId5"/>
          <a:stretch>
            <a:fillRect/>
          </a:stretch>
        </p:blipFill>
        <p:spPr>
          <a:xfrm>
            <a:off x="332043" y="381000"/>
            <a:ext cx="1572164" cy="1048110"/>
          </a:xfrm>
          <a:prstGeom prst="rect">
            <a:avLst/>
          </a:prstGeom>
        </p:spPr>
      </p:pic>
    </p:spTree>
    <p:extLst>
      <p:ext uri="{BB962C8B-B14F-4D97-AF65-F5344CB8AC3E}">
        <p14:creationId xmlns:p14="http://schemas.microsoft.com/office/powerpoint/2010/main" val="252306621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221387" y="1355664"/>
            <a:ext cx="3868340" cy="823912"/>
          </a:xfrm>
        </p:spPr>
        <p:txBody>
          <a:bodyPr/>
          <a:lstStyle/>
          <a:p>
            <a:r>
              <a:rPr lang="en-US" dirty="0"/>
              <a:t>HIV/AIDS Mortality Rate by Year, </a:t>
            </a:r>
            <a:br>
              <a:rPr lang="en-US" dirty="0"/>
            </a:br>
            <a:r>
              <a:rPr lang="en-US" dirty="0"/>
              <a:t>Puerto Rico, 2000-18</a:t>
            </a:r>
            <a:endParaRPr lang="es-PR" dirty="0"/>
          </a:p>
        </p:txBody>
      </p:sp>
      <p:pic>
        <p:nvPicPr>
          <p:cNvPr id="6" name="Content Placeholder 5"/>
          <p:cNvPicPr>
            <a:picLocks noGrp="1" noChangeAspect="1"/>
          </p:cNvPicPr>
          <p:nvPr>
            <p:ph sz="half" idx="2"/>
          </p:nvPr>
        </p:nvPicPr>
        <p:blipFill>
          <a:blip r:embed="rId2"/>
          <a:stretch>
            <a:fillRect/>
          </a:stretch>
        </p:blipFill>
        <p:spPr>
          <a:xfrm>
            <a:off x="369801" y="3379939"/>
            <a:ext cx="4659399" cy="2742891"/>
          </a:xfrm>
          <a:prstGeom prst="rect">
            <a:avLst/>
          </a:prstGeom>
        </p:spPr>
      </p:pic>
      <p:sp>
        <p:nvSpPr>
          <p:cNvPr id="8" name="Text Placeholder 7"/>
          <p:cNvSpPr>
            <a:spLocks noGrp="1"/>
          </p:cNvSpPr>
          <p:nvPr>
            <p:ph type="body" sz="quarter" idx="3"/>
          </p:nvPr>
        </p:nvSpPr>
        <p:spPr>
          <a:xfrm>
            <a:off x="5029200" y="985838"/>
            <a:ext cx="3887391" cy="823912"/>
          </a:xfrm>
        </p:spPr>
        <p:txBody>
          <a:bodyPr/>
          <a:lstStyle/>
          <a:p>
            <a:r>
              <a:rPr lang="en-US" dirty="0"/>
              <a:t>HIV Case Fatality Rates by Year, </a:t>
            </a:r>
            <a:br>
              <a:rPr lang="en-US" dirty="0"/>
            </a:br>
            <a:r>
              <a:rPr lang="en-US" dirty="0"/>
              <a:t>Puerto Rico, 2000-18</a:t>
            </a:r>
          </a:p>
          <a:p>
            <a:endParaRPr lang="es-PR" dirty="0"/>
          </a:p>
        </p:txBody>
      </p:sp>
      <p:pic>
        <p:nvPicPr>
          <p:cNvPr id="10" name="Content Placeholder 9"/>
          <p:cNvPicPr>
            <a:picLocks noGrp="1" noChangeAspect="1"/>
          </p:cNvPicPr>
          <p:nvPr>
            <p:ph sz="quarter" idx="4"/>
          </p:nvPr>
        </p:nvPicPr>
        <p:blipFill>
          <a:blip r:embed="rId3"/>
          <a:stretch>
            <a:fillRect/>
          </a:stretch>
        </p:blipFill>
        <p:spPr>
          <a:xfrm>
            <a:off x="3941313" y="1585912"/>
            <a:ext cx="4678197" cy="2757488"/>
          </a:xfrm>
          <a:prstGeom prst="rect">
            <a:avLst/>
          </a:prstGeom>
        </p:spPr>
      </p:pic>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82" y="276334"/>
            <a:ext cx="9715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77774" y="293233"/>
            <a:ext cx="6902852" cy="461665"/>
          </a:xfrm>
          <a:prstGeom prst="rect">
            <a:avLst/>
          </a:prstGeom>
          <a:noFill/>
        </p:spPr>
        <p:txBody>
          <a:bodyPr wrap="none" rtlCol="0">
            <a:spAutoFit/>
          </a:bodyPr>
          <a:lstStyle/>
          <a:p>
            <a:r>
              <a:rPr lang="es-PR" sz="2400" b="1" dirty="0" smtClean="0"/>
              <a:t>No </a:t>
            </a:r>
            <a:r>
              <a:rPr lang="es-PR" sz="2400" b="1" dirty="0" err="1" smtClean="0"/>
              <a:t>evidence</a:t>
            </a:r>
            <a:r>
              <a:rPr lang="es-PR" sz="2400" b="1" dirty="0" smtClean="0"/>
              <a:t> of </a:t>
            </a:r>
            <a:r>
              <a:rPr lang="es-PR" sz="2400" b="1" dirty="0" err="1" smtClean="0"/>
              <a:t>incresed</a:t>
            </a:r>
            <a:r>
              <a:rPr lang="es-PR" sz="2400" b="1" dirty="0" smtClean="0"/>
              <a:t> </a:t>
            </a:r>
            <a:r>
              <a:rPr lang="es-PR" sz="2400" b="1" dirty="0" err="1" smtClean="0"/>
              <a:t>mortality</a:t>
            </a:r>
            <a:r>
              <a:rPr lang="es-PR" sz="2400" b="1" dirty="0" smtClean="0"/>
              <a:t> of HIV/AIDS</a:t>
            </a:r>
            <a:endParaRPr lang="es-PR" sz="2400" b="1" dirty="0"/>
          </a:p>
        </p:txBody>
      </p:sp>
    </p:spTree>
    <p:extLst>
      <p:ext uri="{BB962C8B-B14F-4D97-AF65-F5344CB8AC3E}">
        <p14:creationId xmlns:p14="http://schemas.microsoft.com/office/powerpoint/2010/main" val="1907306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12" y="381000"/>
            <a:ext cx="8455981" cy="621895"/>
          </a:xfrm>
        </p:spPr>
        <p:txBody>
          <a:bodyPr>
            <a:normAutofit fontScale="90000"/>
          </a:bodyPr>
          <a:lstStyle/>
          <a:p>
            <a:pPr algn="ctr"/>
            <a:r>
              <a:rPr lang="en-US" sz="2700" b="1" dirty="0">
                <a:solidFill>
                  <a:schemeClr val="tx1"/>
                </a:solidFill>
              </a:rPr>
              <a:t>The effect of Irma and Maria hurricanes in people living with </a:t>
            </a:r>
            <a:r>
              <a:rPr lang="en-US" sz="2700" b="1" dirty="0" smtClean="0">
                <a:solidFill>
                  <a:schemeClr val="tx1"/>
                </a:solidFill>
              </a:rPr>
              <a:t>HIV:</a:t>
            </a:r>
            <a:r>
              <a:rPr lang="en-US" sz="2700" b="1" dirty="0"/>
              <a:t/>
            </a:r>
            <a:br>
              <a:rPr lang="en-US" sz="2700" b="1" dirty="0"/>
            </a:br>
            <a:r>
              <a:rPr lang="en-US" sz="2700" b="1" i="1" dirty="0" smtClean="0"/>
              <a:t>people in Hospices had a different experience</a:t>
            </a:r>
            <a:endParaRPr lang="en-US" b="1" i="1" dirty="0"/>
          </a:p>
        </p:txBody>
      </p:sp>
      <p:sp>
        <p:nvSpPr>
          <p:cNvPr id="3" name="Content Placeholder 2"/>
          <p:cNvSpPr>
            <a:spLocks noGrp="1"/>
          </p:cNvSpPr>
          <p:nvPr>
            <p:ph sz="half" idx="1"/>
          </p:nvPr>
        </p:nvSpPr>
        <p:spPr>
          <a:xfrm>
            <a:off x="433156" y="2206625"/>
            <a:ext cx="3400887" cy="2517775"/>
          </a:xfrm>
        </p:spPr>
        <p:txBody>
          <a:bodyPr/>
          <a:lstStyle/>
          <a:p>
            <a:pPr marL="257175" indent="-257175">
              <a:buFont typeface="Arial" panose="020B0604020202020204" pitchFamily="34" charset="0"/>
              <a:buChar char="•"/>
            </a:pPr>
            <a:r>
              <a:rPr lang="en-US" dirty="0" smtClean="0"/>
              <a:t>AIDS </a:t>
            </a:r>
            <a:r>
              <a:rPr lang="en-US" dirty="0"/>
              <a:t>patients</a:t>
            </a:r>
            <a:endParaRPr lang="en-US" dirty="0" smtClean="0"/>
          </a:p>
          <a:p>
            <a:pPr lvl="1">
              <a:buFont typeface="Wingdings" panose="05000000000000000000" pitchFamily="2" charset="2"/>
              <a:buChar char="§"/>
            </a:pPr>
            <a:r>
              <a:rPr lang="en-US" dirty="0"/>
              <a:t>Increased </a:t>
            </a:r>
            <a:r>
              <a:rPr lang="en-US" dirty="0" smtClean="0"/>
              <a:t>their care needs</a:t>
            </a:r>
          </a:p>
          <a:p>
            <a:pPr lvl="1">
              <a:buFont typeface="Wingdings" panose="05000000000000000000" pitchFamily="2" charset="2"/>
              <a:buChar char="§"/>
            </a:pPr>
            <a:r>
              <a:rPr lang="en-US" dirty="0" smtClean="0"/>
              <a:t>Limitation of Resources </a:t>
            </a:r>
          </a:p>
          <a:p>
            <a:pPr lvl="1">
              <a:buFont typeface="Wingdings" panose="05000000000000000000" pitchFamily="2" charset="2"/>
              <a:buChar char="§"/>
            </a:pPr>
            <a:r>
              <a:rPr lang="en-US" dirty="0"/>
              <a:t>Poor hygienic conditions</a:t>
            </a:r>
            <a:endParaRPr lang="en-US" dirty="0" smtClean="0"/>
          </a:p>
          <a:p>
            <a:pPr lvl="1">
              <a:buFont typeface="Wingdings" panose="05000000000000000000" pitchFamily="2" charset="2"/>
              <a:buChar char="§"/>
            </a:pPr>
            <a:r>
              <a:rPr lang="en-US" dirty="0" smtClean="0"/>
              <a:t>Increased probability of deteriorating their health </a:t>
            </a:r>
          </a:p>
          <a:p>
            <a:pPr lvl="1">
              <a:buFont typeface="Wingdings" panose="05000000000000000000" pitchFamily="2" charset="2"/>
              <a:buChar char="§"/>
            </a:pPr>
            <a:r>
              <a:rPr lang="en-US" dirty="0" smtClean="0"/>
              <a:t>Higher </a:t>
            </a:r>
            <a:r>
              <a:rPr lang="en-US" dirty="0"/>
              <a:t>chance of death</a:t>
            </a:r>
          </a:p>
          <a:p>
            <a:pPr lvl="1">
              <a:buFont typeface="Wingdings" panose="05000000000000000000" pitchFamily="2" charset="2"/>
              <a:buChar char="§"/>
            </a:pPr>
            <a:endParaRPr lang="en-US" dirty="0"/>
          </a:p>
          <a:p>
            <a:pPr marL="342900" lvl="1"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3945067" y="1524000"/>
            <a:ext cx="4316686" cy="4194175"/>
          </a:xfrm>
          <a:prstGeom prst="rect">
            <a:avLst/>
          </a:prstGeom>
        </p:spPr>
      </p:pic>
      <p:sp>
        <p:nvSpPr>
          <p:cNvPr id="4" name="TextBox 3"/>
          <p:cNvSpPr txBox="1"/>
          <p:nvPr/>
        </p:nvSpPr>
        <p:spPr>
          <a:xfrm>
            <a:off x="2133600" y="6248400"/>
            <a:ext cx="3659976" cy="369332"/>
          </a:xfrm>
          <a:prstGeom prst="rect">
            <a:avLst/>
          </a:prstGeom>
          <a:noFill/>
        </p:spPr>
        <p:txBody>
          <a:bodyPr wrap="none" rtlCol="0">
            <a:spAutoFit/>
          </a:bodyPr>
          <a:lstStyle/>
          <a:p>
            <a:r>
              <a:rPr lang="es-PR" dirty="0" err="1" smtClean="0"/>
              <a:t>Courtesy</a:t>
            </a:r>
            <a:r>
              <a:rPr lang="es-PR" dirty="0" smtClean="0"/>
              <a:t> of Mrs. Ivette González</a:t>
            </a:r>
            <a:endParaRPr lang="es-PR" dirty="0"/>
          </a:p>
        </p:txBody>
      </p:sp>
    </p:spTree>
    <p:extLst>
      <p:ext uri="{BB962C8B-B14F-4D97-AF65-F5344CB8AC3E}">
        <p14:creationId xmlns:p14="http://schemas.microsoft.com/office/powerpoint/2010/main" val="2815062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Average CD4 Counts Pre and Post Katrina for Evacuees, Returnees and Other state residents</a:t>
            </a:r>
            <a:endParaRPr lang="es-PR"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33402" y="1690689"/>
            <a:ext cx="4427220" cy="2920365"/>
          </a:xfrm>
          <a:prstGeom prst="rect">
            <a:avLst/>
          </a:prstGeom>
          <a:noFill/>
          <a:ln>
            <a:noFill/>
          </a:ln>
        </p:spPr>
      </p:pic>
      <p:sp>
        <p:nvSpPr>
          <p:cNvPr id="6" name="Rectangle 5"/>
          <p:cNvSpPr/>
          <p:nvPr/>
        </p:nvSpPr>
        <p:spPr>
          <a:xfrm>
            <a:off x="5562600" y="1464439"/>
            <a:ext cx="3048000" cy="2862322"/>
          </a:xfrm>
          <a:prstGeom prst="rect">
            <a:avLst/>
          </a:prstGeom>
        </p:spPr>
        <p:txBody>
          <a:bodyPr wrap="square">
            <a:spAutoFit/>
          </a:bodyPr>
          <a:lstStyle/>
          <a:p>
            <a:r>
              <a:rPr lang="en-US" dirty="0"/>
              <a:t>Impact  of Hurricane  Katrina on the  Louisiana</a:t>
            </a:r>
          </a:p>
          <a:p>
            <a:endParaRPr lang="en-US" dirty="0"/>
          </a:p>
          <a:p>
            <a:r>
              <a:rPr lang="en-US" dirty="0"/>
              <a:t>HIV/AIDS Epidemic: A Socio-Ecological Perspective</a:t>
            </a:r>
          </a:p>
          <a:p>
            <a:r>
              <a:rPr lang="en-US" dirty="0" smtClean="0"/>
              <a:t>William </a:t>
            </a:r>
            <a:r>
              <a:rPr lang="en-US" dirty="0"/>
              <a:t>T. </a:t>
            </a:r>
            <a:r>
              <a:rPr lang="en-US" dirty="0" smtClean="0"/>
              <a:t>Robinson</a:t>
            </a:r>
            <a:endParaRPr lang="en-US" dirty="0"/>
          </a:p>
          <a:p>
            <a:r>
              <a:rPr lang="en-US" dirty="0" smtClean="0">
                <a:hlinkClick r:id="rId3"/>
              </a:rPr>
              <a:t>http</a:t>
            </a:r>
            <a:r>
              <a:rPr lang="en-US" dirty="0">
                <a:hlinkClick r:id="rId3"/>
              </a:rPr>
              <a:t>://</a:t>
            </a:r>
            <a:r>
              <a:rPr lang="en-US" dirty="0" smtClean="0">
                <a:hlinkClick r:id="rId3"/>
              </a:rPr>
              <a:t>dx.doi.org/10.5772/55472</a:t>
            </a:r>
            <a:endParaRPr lang="en-US" dirty="0" smtClean="0"/>
          </a:p>
          <a:p>
            <a:endParaRPr lang="en-US" dirty="0"/>
          </a:p>
        </p:txBody>
      </p:sp>
      <p:sp>
        <p:nvSpPr>
          <p:cNvPr id="7" name="TextBox 6"/>
          <p:cNvSpPr txBox="1"/>
          <p:nvPr/>
        </p:nvSpPr>
        <p:spPr>
          <a:xfrm>
            <a:off x="629228" y="5410200"/>
            <a:ext cx="184731" cy="369332"/>
          </a:xfrm>
          <a:prstGeom prst="rect">
            <a:avLst/>
          </a:prstGeom>
          <a:noFill/>
        </p:spPr>
        <p:txBody>
          <a:bodyPr wrap="none" rtlCol="0">
            <a:spAutoFit/>
          </a:bodyPr>
          <a:lstStyle/>
          <a:p>
            <a:endParaRPr lang="es-PR" dirty="0"/>
          </a:p>
        </p:txBody>
      </p:sp>
      <p:sp>
        <p:nvSpPr>
          <p:cNvPr id="8" name="TextBox 7"/>
          <p:cNvSpPr txBox="1"/>
          <p:nvPr/>
        </p:nvSpPr>
        <p:spPr>
          <a:xfrm>
            <a:off x="324429" y="4856202"/>
            <a:ext cx="8286171" cy="1477328"/>
          </a:xfrm>
          <a:prstGeom prst="rect">
            <a:avLst/>
          </a:prstGeom>
          <a:noFill/>
        </p:spPr>
        <p:txBody>
          <a:bodyPr wrap="square" rtlCol="0">
            <a:spAutoFit/>
          </a:bodyPr>
          <a:lstStyle/>
          <a:p>
            <a:r>
              <a:rPr lang="en-US" dirty="0"/>
              <a:t>In all Katrina is estimated to have cost  over 100 billion dollars in damage and recovery costs with nearly 2000 people dead or presumed dead. While Katrina had impacts across the Gulf South, the city and metropolitan area of New Orleans Louisiana sustained the most devastation, which resulted in a </a:t>
            </a:r>
            <a:r>
              <a:rPr lang="en-US" i="1" dirty="0">
                <a:solidFill>
                  <a:srgbClr val="FF0000"/>
                </a:solidFill>
              </a:rPr>
              <a:t>near total evacuation of the city that continues to be felt seven years later. </a:t>
            </a:r>
            <a:endParaRPr lang="es-PR" i="1" dirty="0">
              <a:solidFill>
                <a:srgbClr val="FF0000"/>
              </a:solidFill>
            </a:endParaRPr>
          </a:p>
        </p:txBody>
      </p:sp>
    </p:spTree>
    <p:extLst>
      <p:ext uri="{BB962C8B-B14F-4D97-AF65-F5344CB8AC3E}">
        <p14:creationId xmlns:p14="http://schemas.microsoft.com/office/powerpoint/2010/main" val="2436110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100" b="1" u="sng" dirty="0"/>
              <a:t>How many days</a:t>
            </a:r>
            <a:r>
              <a:rPr lang="en-US" sz="2100" dirty="0"/>
              <a:t> it took to restore 95% of the peak number of customers left without power after major hurricanes since 2004, including </a:t>
            </a:r>
            <a:r>
              <a:rPr lang="en-US" sz="2100" b="1" dirty="0"/>
              <a:t>Sandy, Ivan, Katrina, Rita, Wilma, Ike and Irene? </a:t>
            </a:r>
            <a:r>
              <a:rPr lang="en-US" sz="1350" dirty="0">
                <a:hlinkClick r:id="rId2"/>
              </a:rPr>
              <a:t>http://www.pennlive.com/midstate/index.ssf/2012/11/restoring_power_to_hurricane_s.html</a:t>
            </a:r>
            <a:r>
              <a:rPr lang="en-US" sz="1350" dirty="0"/>
              <a:t> </a:t>
            </a:r>
            <a:endParaRPr lang="en-US" sz="2100" dirty="0"/>
          </a:p>
        </p:txBody>
      </p:sp>
      <p:sp>
        <p:nvSpPr>
          <p:cNvPr id="3" name="Content Placeholder 2"/>
          <p:cNvSpPr>
            <a:spLocks noGrp="1"/>
          </p:cNvSpPr>
          <p:nvPr>
            <p:ph idx="1"/>
          </p:nvPr>
        </p:nvSpPr>
        <p:spPr/>
        <p:txBody>
          <a:bodyPr>
            <a:normAutofit/>
          </a:bodyPr>
          <a:lstStyle/>
          <a:p>
            <a:r>
              <a:rPr lang="en-US" dirty="0"/>
              <a:t>After </a:t>
            </a:r>
            <a:r>
              <a:rPr lang="en-US" b="1" dirty="0"/>
              <a:t>Sandy, New York </a:t>
            </a:r>
            <a:r>
              <a:rPr lang="en-US" dirty="0"/>
              <a:t>utilities restored power to at least 95% of customers </a:t>
            </a:r>
            <a:r>
              <a:rPr lang="en-US" b="1" dirty="0"/>
              <a:t>13 days </a:t>
            </a:r>
            <a:r>
              <a:rPr lang="en-US" dirty="0"/>
              <a:t>after the peak number of outages was reported. </a:t>
            </a:r>
            <a:r>
              <a:rPr lang="en-US" b="1" dirty="0"/>
              <a:t>New Jersey </a:t>
            </a:r>
            <a:r>
              <a:rPr lang="en-US" dirty="0"/>
              <a:t>reached that same level in </a:t>
            </a:r>
            <a:r>
              <a:rPr lang="en-US" b="1" dirty="0"/>
              <a:t>11 days </a:t>
            </a:r>
            <a:r>
              <a:rPr lang="en-US" dirty="0"/>
              <a:t>and </a:t>
            </a:r>
            <a:r>
              <a:rPr lang="en-US" b="1" dirty="0"/>
              <a:t>West Virginia </a:t>
            </a:r>
            <a:r>
              <a:rPr lang="en-US" dirty="0"/>
              <a:t>in </a:t>
            </a:r>
            <a:r>
              <a:rPr lang="en-US" b="1" dirty="0"/>
              <a:t>10 days</a:t>
            </a:r>
            <a:r>
              <a:rPr lang="en-US" dirty="0"/>
              <a:t>.</a:t>
            </a:r>
          </a:p>
          <a:p>
            <a:r>
              <a:rPr lang="en-US" dirty="0"/>
              <a:t>The longest stretch to 95% restoration since 2004 was </a:t>
            </a:r>
            <a:r>
              <a:rPr lang="en-US" b="1" dirty="0"/>
              <a:t>Louisiana after Hurricane Katrina, </a:t>
            </a:r>
            <a:r>
              <a:rPr lang="en-US" dirty="0"/>
              <a:t>where local utilities had power restored to only </a:t>
            </a:r>
            <a:r>
              <a:rPr lang="en-US" b="1" dirty="0"/>
              <a:t>three-quarters of their customers after 23 days </a:t>
            </a:r>
            <a:r>
              <a:rPr lang="en-US" dirty="0"/>
              <a:t>before Hurricane Rita hit and caused additional outages.</a:t>
            </a:r>
          </a:p>
          <a:p>
            <a:r>
              <a:rPr lang="en-US" b="1" dirty="0"/>
              <a:t>Rita</a:t>
            </a:r>
            <a:r>
              <a:rPr lang="en-US" dirty="0"/>
              <a:t> left </a:t>
            </a:r>
            <a:r>
              <a:rPr lang="en-US" b="1" dirty="0"/>
              <a:t>Texas</a:t>
            </a:r>
            <a:r>
              <a:rPr lang="en-US" dirty="0"/>
              <a:t> customers in the dark for </a:t>
            </a:r>
            <a:r>
              <a:rPr lang="en-US" b="1" dirty="0"/>
              <a:t>16 days</a:t>
            </a:r>
            <a:r>
              <a:rPr lang="en-US" dirty="0"/>
              <a:t>; </a:t>
            </a:r>
            <a:r>
              <a:rPr lang="en-US" b="1" dirty="0"/>
              <a:t>Katrina</a:t>
            </a:r>
            <a:r>
              <a:rPr lang="en-US" dirty="0"/>
              <a:t> knocked out power to </a:t>
            </a:r>
            <a:r>
              <a:rPr lang="en-US" b="1" dirty="0"/>
              <a:t>Mississippi </a:t>
            </a:r>
            <a:r>
              <a:rPr lang="en-US" dirty="0"/>
              <a:t>customers for </a:t>
            </a:r>
            <a:r>
              <a:rPr lang="en-US" b="1" dirty="0"/>
              <a:t>15 days</a:t>
            </a:r>
            <a:r>
              <a:rPr lang="en-US" dirty="0"/>
              <a:t>; </a:t>
            </a:r>
            <a:r>
              <a:rPr lang="en-US" b="1" dirty="0"/>
              <a:t>Wilma</a:t>
            </a:r>
            <a:r>
              <a:rPr lang="en-US" dirty="0"/>
              <a:t> and Ike knocked </a:t>
            </a:r>
            <a:r>
              <a:rPr lang="en-US" b="1" dirty="0"/>
              <a:t>Florida</a:t>
            </a:r>
            <a:r>
              <a:rPr lang="en-US" dirty="0"/>
              <a:t> and </a:t>
            </a:r>
            <a:r>
              <a:rPr lang="en-US" b="1" dirty="0"/>
              <a:t>Texas</a:t>
            </a:r>
            <a:r>
              <a:rPr lang="en-US" dirty="0"/>
              <a:t> out for </a:t>
            </a:r>
            <a:r>
              <a:rPr lang="en-US" b="1" dirty="0"/>
              <a:t>14 days </a:t>
            </a:r>
            <a:r>
              <a:rPr lang="en-US" dirty="0"/>
              <a:t>each before power was restored to 95% of those who lost it, according to the federal data.</a:t>
            </a:r>
          </a:p>
        </p:txBody>
      </p:sp>
    </p:spTree>
    <p:extLst>
      <p:ext uri="{BB962C8B-B14F-4D97-AF65-F5344CB8AC3E}">
        <p14:creationId xmlns:p14="http://schemas.microsoft.com/office/powerpoint/2010/main" val="1797667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634008"/>
            <a:ext cx="6438541" cy="994172"/>
          </a:xfrm>
        </p:spPr>
        <p:txBody>
          <a:bodyPr>
            <a:noAutofit/>
          </a:bodyPr>
          <a:lstStyle/>
          <a:p>
            <a:r>
              <a:rPr lang="pt-BR" sz="2700" dirty="0"/>
              <a:t>On September 20, 2017 Hurricane Maria hit Puerto Rico as a Category 4</a:t>
            </a:r>
            <a:endParaRPr lang="en-US" sz="2700" dirty="0"/>
          </a:p>
        </p:txBody>
      </p:sp>
      <p:pic>
        <p:nvPicPr>
          <p:cNvPr id="4" name="Content Placeholder 3"/>
          <p:cNvPicPr>
            <a:picLocks noGrp="1" noChangeAspect="1"/>
          </p:cNvPicPr>
          <p:nvPr>
            <p:ph idx="1"/>
          </p:nvPr>
        </p:nvPicPr>
        <p:blipFill>
          <a:blip r:embed="rId2"/>
          <a:stretch>
            <a:fillRect/>
          </a:stretch>
        </p:blipFill>
        <p:spPr>
          <a:xfrm>
            <a:off x="4206188" y="2438400"/>
            <a:ext cx="4497918" cy="3374618"/>
          </a:xfrm>
          <a:prstGeom prst="rect">
            <a:avLst/>
          </a:prstGeom>
        </p:spPr>
      </p:pic>
      <p:pic>
        <p:nvPicPr>
          <p:cNvPr id="6" name="Content Placeholder 3"/>
          <p:cNvPicPr>
            <a:picLocks noChangeAspect="1"/>
          </p:cNvPicPr>
          <p:nvPr/>
        </p:nvPicPr>
        <p:blipFill>
          <a:blip r:embed="rId3"/>
          <a:stretch>
            <a:fillRect/>
          </a:stretch>
        </p:blipFill>
        <p:spPr>
          <a:xfrm>
            <a:off x="457200" y="634008"/>
            <a:ext cx="1572164" cy="1048110"/>
          </a:xfrm>
          <a:prstGeom prst="rect">
            <a:avLst/>
          </a:prstGeom>
        </p:spPr>
      </p:pic>
      <p:pic>
        <p:nvPicPr>
          <p:cNvPr id="7" name="Picture 6"/>
          <p:cNvPicPr>
            <a:picLocks noChangeAspect="1"/>
          </p:cNvPicPr>
          <p:nvPr/>
        </p:nvPicPr>
        <p:blipFill>
          <a:blip r:embed="rId4"/>
          <a:stretch>
            <a:fillRect/>
          </a:stretch>
        </p:blipFill>
        <p:spPr>
          <a:xfrm>
            <a:off x="4087326" y="3289542"/>
            <a:ext cx="969348" cy="278916"/>
          </a:xfrm>
          <a:prstGeom prst="rect">
            <a:avLst/>
          </a:prstGeom>
        </p:spPr>
      </p:pic>
      <p:sp>
        <p:nvSpPr>
          <p:cNvPr id="8" name="TextBox 7"/>
          <p:cNvSpPr txBox="1"/>
          <p:nvPr/>
        </p:nvSpPr>
        <p:spPr>
          <a:xfrm>
            <a:off x="381000" y="2055547"/>
            <a:ext cx="3581400" cy="3616375"/>
          </a:xfrm>
          <a:prstGeom prst="rect">
            <a:avLst/>
          </a:prstGeom>
          <a:noFill/>
        </p:spPr>
        <p:txBody>
          <a:bodyPr wrap="square" rtlCol="0">
            <a:spAutoFit/>
          </a:bodyPr>
          <a:lstStyle/>
          <a:p>
            <a:r>
              <a:rPr lang="en-US" sz="2000" dirty="0"/>
              <a:t>During its life cycle an average hurricane can expend as much energy as </a:t>
            </a:r>
            <a:r>
              <a:rPr lang="en-US" sz="2000" b="1" dirty="0"/>
              <a:t>10,000 nuclear bombs (NASA).*</a:t>
            </a:r>
          </a:p>
          <a:p>
            <a:r>
              <a:rPr lang="en-US" sz="2000" dirty="0"/>
              <a:t>This is equivalent to 200 times the world-wide electrical generating capacity (NOAA).**</a:t>
            </a:r>
          </a:p>
          <a:p>
            <a:endParaRPr lang="en-US" sz="1600" dirty="0"/>
          </a:p>
          <a:p>
            <a:r>
              <a:rPr lang="en-US" sz="1100" dirty="0">
                <a:hlinkClick r:id="rId5"/>
              </a:rPr>
              <a:t>*https://science.howstuffworks.com/environmental/energy/energy-hurricane-volcano-earthquake1.htm</a:t>
            </a:r>
            <a:endParaRPr lang="en-US" sz="1100" dirty="0"/>
          </a:p>
          <a:p>
            <a:r>
              <a:rPr lang="en-US" sz="1100" dirty="0"/>
              <a:t>**</a:t>
            </a:r>
            <a:r>
              <a:rPr lang="en-US" sz="1100" dirty="0">
                <a:hlinkClick r:id="rId6"/>
              </a:rPr>
              <a:t>http://www.aoml.noaa.gov/hrd/tcfaq/D7.html</a:t>
            </a:r>
            <a:r>
              <a:rPr lang="en-US" sz="1100" dirty="0"/>
              <a:t> </a:t>
            </a:r>
          </a:p>
        </p:txBody>
      </p:sp>
    </p:spTree>
    <p:extLst>
      <p:ext uri="{BB962C8B-B14F-4D97-AF65-F5344CB8AC3E}">
        <p14:creationId xmlns:p14="http://schemas.microsoft.com/office/powerpoint/2010/main" val="16482857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4594" y="951829"/>
            <a:ext cx="3930911" cy="787166"/>
          </a:xfrm>
        </p:spPr>
        <p:txBody>
          <a:bodyPr>
            <a:normAutofit/>
          </a:bodyPr>
          <a:lstStyle/>
          <a:p>
            <a:r>
              <a:rPr lang="en-US" sz="3000" dirty="0"/>
              <a:t>Humor in social media </a:t>
            </a:r>
          </a:p>
        </p:txBody>
      </p:sp>
      <p:pic>
        <p:nvPicPr>
          <p:cNvPr id="4" name="Content Placeholder 3"/>
          <p:cNvPicPr>
            <a:picLocks noGrp="1" noChangeAspect="1"/>
          </p:cNvPicPr>
          <p:nvPr>
            <p:ph sz="half" idx="1"/>
          </p:nvPr>
        </p:nvPicPr>
        <p:blipFill>
          <a:blip r:embed="rId2"/>
          <a:stretch>
            <a:fillRect/>
          </a:stretch>
        </p:blipFill>
        <p:spPr>
          <a:xfrm>
            <a:off x="6689042" y="1683072"/>
            <a:ext cx="2253055" cy="4007434"/>
          </a:xfrm>
          <a:prstGeom prst="rect">
            <a:avLst/>
          </a:prstGeom>
        </p:spPr>
      </p:pic>
      <p:pic>
        <p:nvPicPr>
          <p:cNvPr id="8" name="Content Placeholder 7"/>
          <p:cNvPicPr>
            <a:picLocks noGrp="1" noChangeAspect="1"/>
          </p:cNvPicPr>
          <p:nvPr>
            <p:ph sz="half" idx="4294967295"/>
          </p:nvPr>
        </p:nvPicPr>
        <p:blipFill>
          <a:blip r:embed="rId3"/>
          <a:stretch>
            <a:fillRect/>
          </a:stretch>
        </p:blipFill>
        <p:spPr>
          <a:xfrm>
            <a:off x="201904" y="3983227"/>
            <a:ext cx="3006885" cy="1690547"/>
          </a:xfrm>
          <a:prstGeom prst="rect">
            <a:avLst/>
          </a:prstGeom>
        </p:spPr>
      </p:pic>
      <p:pic>
        <p:nvPicPr>
          <p:cNvPr id="2" name="Picture 1">
            <a:extLst>
              <a:ext uri="{FF2B5EF4-FFF2-40B4-BE49-F238E27FC236}">
                <a16:creationId xmlns="" xmlns:a16="http://schemas.microsoft.com/office/drawing/2014/main" id="{E79A5823-E68B-4A6F-A4F5-7D16C02C4F94}"/>
              </a:ext>
            </a:extLst>
          </p:cNvPr>
          <p:cNvPicPr>
            <a:picLocks noChangeAspect="1"/>
          </p:cNvPicPr>
          <p:nvPr/>
        </p:nvPicPr>
        <p:blipFill>
          <a:blip r:embed="rId4"/>
          <a:stretch>
            <a:fillRect/>
          </a:stretch>
        </p:blipFill>
        <p:spPr>
          <a:xfrm>
            <a:off x="201904" y="1345412"/>
            <a:ext cx="2414472" cy="2341378"/>
          </a:xfrm>
          <a:prstGeom prst="rect">
            <a:avLst/>
          </a:prstGeom>
        </p:spPr>
      </p:pic>
      <p:pic>
        <p:nvPicPr>
          <p:cNvPr id="3" name="Picture 2">
            <a:extLst>
              <a:ext uri="{FF2B5EF4-FFF2-40B4-BE49-F238E27FC236}">
                <a16:creationId xmlns="" xmlns:a16="http://schemas.microsoft.com/office/drawing/2014/main" id="{690C145E-48E3-46BE-82FD-7C22986AFBEC}"/>
              </a:ext>
            </a:extLst>
          </p:cNvPr>
          <p:cNvPicPr>
            <a:picLocks noChangeAspect="1"/>
          </p:cNvPicPr>
          <p:nvPr/>
        </p:nvPicPr>
        <p:blipFill>
          <a:blip r:embed="rId5"/>
          <a:stretch>
            <a:fillRect/>
          </a:stretch>
        </p:blipFill>
        <p:spPr>
          <a:xfrm>
            <a:off x="2753154" y="1683072"/>
            <a:ext cx="1787052" cy="2112311"/>
          </a:xfrm>
          <a:prstGeom prst="rect">
            <a:avLst/>
          </a:prstGeom>
        </p:spPr>
      </p:pic>
      <p:pic>
        <p:nvPicPr>
          <p:cNvPr id="6" name="Picture 5">
            <a:extLst>
              <a:ext uri="{FF2B5EF4-FFF2-40B4-BE49-F238E27FC236}">
                <a16:creationId xmlns="" xmlns:a16="http://schemas.microsoft.com/office/drawing/2014/main" id="{DE95FA24-00AF-4F7A-90DC-65D061ECF5BF}"/>
              </a:ext>
            </a:extLst>
          </p:cNvPr>
          <p:cNvPicPr>
            <a:picLocks noChangeAspect="1"/>
          </p:cNvPicPr>
          <p:nvPr/>
        </p:nvPicPr>
        <p:blipFill>
          <a:blip r:embed="rId6"/>
          <a:stretch>
            <a:fillRect/>
          </a:stretch>
        </p:blipFill>
        <p:spPr>
          <a:xfrm>
            <a:off x="4577782" y="1656401"/>
            <a:ext cx="2073684" cy="2325381"/>
          </a:xfrm>
          <a:prstGeom prst="rect">
            <a:avLst/>
          </a:prstGeom>
        </p:spPr>
      </p:pic>
      <p:pic>
        <p:nvPicPr>
          <p:cNvPr id="10" name="Picture 9">
            <a:extLst>
              <a:ext uri="{FF2B5EF4-FFF2-40B4-BE49-F238E27FC236}">
                <a16:creationId xmlns="" xmlns:a16="http://schemas.microsoft.com/office/drawing/2014/main" id="{59ECAED8-7BC1-45A5-B7FE-A13EB7F94525}"/>
              </a:ext>
            </a:extLst>
          </p:cNvPr>
          <p:cNvPicPr>
            <a:picLocks noChangeAspect="1"/>
          </p:cNvPicPr>
          <p:nvPr/>
        </p:nvPicPr>
        <p:blipFill>
          <a:blip r:embed="rId7"/>
          <a:stretch>
            <a:fillRect/>
          </a:stretch>
        </p:blipFill>
        <p:spPr>
          <a:xfrm>
            <a:off x="3749878" y="3981782"/>
            <a:ext cx="2006789" cy="1673971"/>
          </a:xfrm>
          <a:prstGeom prst="rect">
            <a:avLst/>
          </a:prstGeom>
        </p:spPr>
      </p:pic>
    </p:spTree>
    <p:extLst>
      <p:ext uri="{BB962C8B-B14F-4D97-AF65-F5344CB8AC3E}">
        <p14:creationId xmlns:p14="http://schemas.microsoft.com/office/powerpoint/2010/main" val="4030577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C4513495-FD82-40AD-88A2-DD79095ACA4E}"/>
              </a:ext>
            </a:extLst>
          </p:cNvPr>
          <p:cNvPicPr>
            <a:picLocks noGrp="1" noChangeAspect="1"/>
          </p:cNvPicPr>
          <p:nvPr>
            <p:ph sz="half" idx="2"/>
          </p:nvPr>
        </p:nvPicPr>
        <p:blipFill>
          <a:blip r:embed="rId2"/>
          <a:stretch>
            <a:fillRect/>
          </a:stretch>
        </p:blipFill>
        <p:spPr>
          <a:xfrm>
            <a:off x="834649" y="1665726"/>
            <a:ext cx="4109091" cy="3287273"/>
          </a:xfrm>
          <a:prstGeom prst="rect">
            <a:avLst/>
          </a:prstGeom>
        </p:spPr>
      </p:pic>
      <p:pic>
        <p:nvPicPr>
          <p:cNvPr id="2" name="Picture 1">
            <a:extLst>
              <a:ext uri="{FF2B5EF4-FFF2-40B4-BE49-F238E27FC236}">
                <a16:creationId xmlns="" xmlns:a16="http://schemas.microsoft.com/office/drawing/2014/main" id="{D797C2A4-3C88-48CF-A59A-E048232510ED}"/>
              </a:ext>
            </a:extLst>
          </p:cNvPr>
          <p:cNvPicPr>
            <a:picLocks noChangeAspect="1"/>
          </p:cNvPicPr>
          <p:nvPr/>
        </p:nvPicPr>
        <p:blipFill>
          <a:blip r:embed="rId3"/>
          <a:stretch>
            <a:fillRect/>
          </a:stretch>
        </p:blipFill>
        <p:spPr>
          <a:xfrm>
            <a:off x="381000" y="5486938"/>
            <a:ext cx="4517010" cy="580694"/>
          </a:xfrm>
          <a:prstGeom prst="rect">
            <a:avLst/>
          </a:prstGeom>
        </p:spPr>
      </p:pic>
      <p:pic>
        <p:nvPicPr>
          <p:cNvPr id="3" name="Picture 2">
            <a:extLst>
              <a:ext uri="{FF2B5EF4-FFF2-40B4-BE49-F238E27FC236}">
                <a16:creationId xmlns="" xmlns:a16="http://schemas.microsoft.com/office/drawing/2014/main" id="{1DF35D78-D8C7-4383-8562-196030C317B3}"/>
              </a:ext>
            </a:extLst>
          </p:cNvPr>
          <p:cNvPicPr>
            <a:picLocks noChangeAspect="1"/>
          </p:cNvPicPr>
          <p:nvPr/>
        </p:nvPicPr>
        <p:blipFill>
          <a:blip r:embed="rId4"/>
          <a:stretch>
            <a:fillRect/>
          </a:stretch>
        </p:blipFill>
        <p:spPr>
          <a:xfrm>
            <a:off x="1447800" y="4953000"/>
            <a:ext cx="1380864" cy="374936"/>
          </a:xfrm>
          <a:prstGeom prst="rect">
            <a:avLst/>
          </a:prstGeom>
        </p:spPr>
      </p:pic>
      <p:sp>
        <p:nvSpPr>
          <p:cNvPr id="5" name="TextBox 4">
            <a:extLst>
              <a:ext uri="{FF2B5EF4-FFF2-40B4-BE49-F238E27FC236}">
                <a16:creationId xmlns="" xmlns:a16="http://schemas.microsoft.com/office/drawing/2014/main" id="{28993F22-03E6-4972-BD1E-A9B89532AC35}"/>
              </a:ext>
            </a:extLst>
          </p:cNvPr>
          <p:cNvSpPr txBox="1"/>
          <p:nvPr/>
        </p:nvSpPr>
        <p:spPr>
          <a:xfrm>
            <a:off x="533400" y="548522"/>
            <a:ext cx="7689505" cy="923330"/>
          </a:xfrm>
          <a:prstGeom prst="rect">
            <a:avLst/>
          </a:prstGeom>
          <a:noFill/>
        </p:spPr>
        <p:txBody>
          <a:bodyPr wrap="square" rtlCol="0">
            <a:spAutoFit/>
          </a:bodyPr>
          <a:lstStyle/>
          <a:p>
            <a:r>
              <a:rPr lang="en-US" dirty="0"/>
              <a:t>Powerful Photos of Ballet Dancers in Puerto Rico 5 Months After Hurricane Maria</a:t>
            </a:r>
            <a:br>
              <a:rPr lang="en-US" dirty="0"/>
            </a:br>
            <a:r>
              <a:rPr lang="en-US" dirty="0"/>
              <a:t>By Jessica Stewart on March 20, 2018</a:t>
            </a:r>
            <a:endParaRPr lang="es-PR" dirty="0"/>
          </a:p>
        </p:txBody>
      </p:sp>
      <p:pic>
        <p:nvPicPr>
          <p:cNvPr id="6" name="Picture 5">
            <a:extLst>
              <a:ext uri="{FF2B5EF4-FFF2-40B4-BE49-F238E27FC236}">
                <a16:creationId xmlns="" xmlns:a16="http://schemas.microsoft.com/office/drawing/2014/main" id="{11DA42B6-6815-451E-8918-C4EA8FF422B9}"/>
              </a:ext>
            </a:extLst>
          </p:cNvPr>
          <p:cNvPicPr>
            <a:picLocks noChangeAspect="1"/>
          </p:cNvPicPr>
          <p:nvPr/>
        </p:nvPicPr>
        <p:blipFill>
          <a:blip r:embed="rId5"/>
          <a:stretch>
            <a:fillRect/>
          </a:stretch>
        </p:blipFill>
        <p:spPr>
          <a:xfrm>
            <a:off x="4953000" y="1371600"/>
            <a:ext cx="3922752" cy="3816647"/>
          </a:xfrm>
          <a:prstGeom prst="rect">
            <a:avLst/>
          </a:prstGeom>
        </p:spPr>
      </p:pic>
    </p:spTree>
    <p:extLst>
      <p:ext uri="{BB962C8B-B14F-4D97-AF65-F5344CB8AC3E}">
        <p14:creationId xmlns:p14="http://schemas.microsoft.com/office/powerpoint/2010/main" val="1781478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Power Grid collapse after Hurricane Maria:</a:t>
            </a:r>
            <a:br>
              <a:rPr lang="en-US" dirty="0"/>
            </a:br>
            <a:r>
              <a:rPr lang="en-US" dirty="0"/>
              <a:t>Puerto Rico</a:t>
            </a:r>
          </a:p>
        </p:txBody>
      </p:sp>
      <p:pic>
        <p:nvPicPr>
          <p:cNvPr id="4" name="Content Placeholder 3"/>
          <p:cNvPicPr>
            <a:picLocks noGrp="1" noChangeAspect="1"/>
          </p:cNvPicPr>
          <p:nvPr>
            <p:ph sz="half" idx="1"/>
          </p:nvPr>
        </p:nvPicPr>
        <p:blipFill>
          <a:blip r:embed="rId2"/>
          <a:stretch>
            <a:fillRect/>
          </a:stretch>
        </p:blipFill>
        <p:spPr>
          <a:xfrm>
            <a:off x="3716752" y="2354862"/>
            <a:ext cx="3886200" cy="2592650"/>
          </a:xfrm>
          <a:prstGeom prst="rect">
            <a:avLst/>
          </a:prstGeom>
        </p:spPr>
      </p:pic>
      <p:sp>
        <p:nvSpPr>
          <p:cNvPr id="6" name="TextBox 5"/>
          <p:cNvSpPr txBox="1"/>
          <p:nvPr/>
        </p:nvSpPr>
        <p:spPr>
          <a:xfrm>
            <a:off x="834605" y="5497043"/>
            <a:ext cx="6558270" cy="369332"/>
          </a:xfrm>
          <a:prstGeom prst="rect">
            <a:avLst/>
          </a:prstGeom>
          <a:noFill/>
        </p:spPr>
        <p:txBody>
          <a:bodyPr wrap="none" rtlCol="0">
            <a:spAutoFit/>
          </a:bodyPr>
          <a:lstStyle/>
          <a:p>
            <a:r>
              <a:rPr lang="en-US" dirty="0">
                <a:hlinkClick r:id="rId3"/>
              </a:rPr>
              <a:t>http://www.abc.net.au/news/image/8987766-3x2-700x467.jpg</a:t>
            </a:r>
            <a:r>
              <a:rPr lang="en-US" dirty="0"/>
              <a:t>  </a:t>
            </a:r>
          </a:p>
        </p:txBody>
      </p:sp>
      <p:sp>
        <p:nvSpPr>
          <p:cNvPr id="3" name="TextBox 2"/>
          <p:cNvSpPr txBox="1"/>
          <p:nvPr/>
        </p:nvSpPr>
        <p:spPr>
          <a:xfrm>
            <a:off x="6566862" y="1986767"/>
            <a:ext cx="2569934" cy="369332"/>
          </a:xfrm>
          <a:prstGeom prst="rect">
            <a:avLst/>
          </a:prstGeom>
          <a:noFill/>
        </p:spPr>
        <p:txBody>
          <a:bodyPr wrap="none" rtlCol="0">
            <a:spAutoFit/>
          </a:bodyPr>
          <a:lstStyle/>
          <a:p>
            <a:r>
              <a:rPr lang="en-US" dirty="0"/>
              <a:t>Before Hurricane Maria</a:t>
            </a:r>
          </a:p>
        </p:txBody>
      </p:sp>
      <p:sp>
        <p:nvSpPr>
          <p:cNvPr id="7" name="TextBox 6"/>
          <p:cNvSpPr txBox="1"/>
          <p:nvPr/>
        </p:nvSpPr>
        <p:spPr>
          <a:xfrm>
            <a:off x="6542061" y="5038607"/>
            <a:ext cx="1973290" cy="646331"/>
          </a:xfrm>
          <a:prstGeom prst="rect">
            <a:avLst/>
          </a:prstGeom>
          <a:noFill/>
        </p:spPr>
        <p:txBody>
          <a:bodyPr wrap="square" rtlCol="0">
            <a:spAutoFit/>
          </a:bodyPr>
          <a:lstStyle/>
          <a:p>
            <a:r>
              <a:rPr lang="en-US" dirty="0"/>
              <a:t>After  Hurricane Maria</a:t>
            </a:r>
          </a:p>
        </p:txBody>
      </p:sp>
      <p:pic>
        <p:nvPicPr>
          <p:cNvPr id="10" name="Content Placeholder 3"/>
          <p:cNvPicPr>
            <a:picLocks noGrp="1" noChangeAspect="1"/>
          </p:cNvPicPr>
          <p:nvPr>
            <p:ph sz="half" idx="2"/>
          </p:nvPr>
        </p:nvPicPr>
        <p:blipFill>
          <a:blip r:embed="rId4"/>
          <a:stretch>
            <a:fillRect/>
          </a:stretch>
        </p:blipFill>
        <p:spPr>
          <a:xfrm>
            <a:off x="371311" y="2077663"/>
            <a:ext cx="3263504" cy="3263504"/>
          </a:xfrm>
          <a:prstGeom prst="rect">
            <a:avLst/>
          </a:prstGeom>
        </p:spPr>
      </p:pic>
    </p:spTree>
    <p:extLst>
      <p:ext uri="{BB962C8B-B14F-4D97-AF65-F5344CB8AC3E}">
        <p14:creationId xmlns:p14="http://schemas.microsoft.com/office/powerpoint/2010/main" val="3680598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D20632C-0E09-429F-956D-64AA3E004357}"/>
              </a:ext>
            </a:extLst>
          </p:cNvPr>
          <p:cNvSpPr>
            <a:spLocks noGrp="1"/>
          </p:cNvSpPr>
          <p:nvPr>
            <p:ph type="title"/>
          </p:nvPr>
        </p:nvSpPr>
        <p:spPr>
          <a:xfrm>
            <a:off x="2362200" y="381734"/>
            <a:ext cx="6567937" cy="994172"/>
          </a:xfrm>
        </p:spPr>
        <p:txBody>
          <a:bodyPr>
            <a:noAutofit/>
          </a:bodyPr>
          <a:lstStyle/>
          <a:p>
            <a:r>
              <a:rPr lang="en-US" dirty="0"/>
              <a:t>Puerto Rico before Hurricane Maria</a:t>
            </a:r>
            <a:endParaRPr lang="es-PR" dirty="0"/>
          </a:p>
        </p:txBody>
      </p:sp>
      <p:sp>
        <p:nvSpPr>
          <p:cNvPr id="2" name="Content Placeholder 1"/>
          <p:cNvSpPr>
            <a:spLocks noGrp="1"/>
          </p:cNvSpPr>
          <p:nvPr>
            <p:ph sz="half" idx="1"/>
          </p:nvPr>
        </p:nvSpPr>
        <p:spPr>
          <a:xfrm>
            <a:off x="245852" y="1600200"/>
            <a:ext cx="5088147" cy="4191000"/>
          </a:xfrm>
        </p:spPr>
        <p:txBody>
          <a:bodyPr>
            <a:noAutofit/>
          </a:bodyPr>
          <a:lstStyle/>
          <a:p>
            <a:r>
              <a:rPr lang="en-US" sz="2000" dirty="0"/>
              <a:t>PR had the most severe and prolonged economic recession since the great depression in the 1930’s.</a:t>
            </a:r>
          </a:p>
          <a:p>
            <a:r>
              <a:rPr lang="en-US" sz="2000" dirty="0"/>
              <a:t>Between 2006-2016 Puerto Rico’s </a:t>
            </a:r>
            <a:r>
              <a:rPr lang="en-US" sz="2000" dirty="0">
                <a:solidFill>
                  <a:srgbClr val="FF0000"/>
                </a:solidFill>
              </a:rPr>
              <a:t>economy shrunk by nearly 16% </a:t>
            </a:r>
            <a:r>
              <a:rPr lang="en-US" sz="2000" dirty="0"/>
              <a:t>and its public debt reached more than 73 billion in 2017, due to faulty bonds and 49 million due to pension obligations.</a:t>
            </a:r>
          </a:p>
          <a:p>
            <a:r>
              <a:rPr lang="en-US" sz="2000" dirty="0"/>
              <a:t>In June 2016 the US Congress approved the </a:t>
            </a:r>
            <a:r>
              <a:rPr lang="en-US" sz="2000" b="1" dirty="0"/>
              <a:t>Puerto Rico Oversight, Management and Economic Act (PROMESA) </a:t>
            </a:r>
            <a:r>
              <a:rPr lang="en-US" sz="2000" dirty="0"/>
              <a:t>which effectively placed the island government under direct federal control.</a:t>
            </a:r>
          </a:p>
          <a:p>
            <a:endParaRPr lang="en-US" sz="1000" dirty="0"/>
          </a:p>
        </p:txBody>
      </p:sp>
      <p:sp>
        <p:nvSpPr>
          <p:cNvPr id="3" name="Content Placeholder 2"/>
          <p:cNvSpPr>
            <a:spLocks noGrp="1"/>
          </p:cNvSpPr>
          <p:nvPr>
            <p:ph sz="half" idx="4294967295"/>
          </p:nvPr>
        </p:nvSpPr>
        <p:spPr>
          <a:xfrm>
            <a:off x="5029200" y="1600200"/>
            <a:ext cx="3789909" cy="4011484"/>
          </a:xfrm>
          <a:prstGeom prst="rect">
            <a:avLst/>
          </a:prstGeom>
        </p:spPr>
        <p:txBody>
          <a:bodyPr>
            <a:normAutofit fontScale="40000" lnSpcReduction="20000"/>
          </a:bodyPr>
          <a:lstStyle/>
          <a:p>
            <a:pPr lvl="1"/>
            <a:r>
              <a:rPr lang="en-US" sz="5000" b="1" dirty="0"/>
              <a:t>46.5% </a:t>
            </a:r>
            <a:r>
              <a:rPr lang="en-US" sz="5000" dirty="0"/>
              <a:t>poverty level</a:t>
            </a:r>
          </a:p>
          <a:p>
            <a:pPr lvl="1"/>
            <a:r>
              <a:rPr lang="en-US" sz="5000" b="1" dirty="0"/>
              <a:t>$19,350 </a:t>
            </a:r>
            <a:r>
              <a:rPr lang="en-US" sz="5000" dirty="0"/>
              <a:t>median household income</a:t>
            </a:r>
          </a:p>
          <a:p>
            <a:pPr lvl="1"/>
            <a:r>
              <a:rPr lang="en-US" sz="5000" b="1" dirty="0"/>
              <a:t>10.1%</a:t>
            </a:r>
            <a:r>
              <a:rPr lang="en-US" sz="5000" dirty="0"/>
              <a:t> unemployment rate</a:t>
            </a:r>
          </a:p>
          <a:p>
            <a:pPr lvl="1"/>
            <a:r>
              <a:rPr lang="en-US" sz="5000" b="1" dirty="0"/>
              <a:t>35%</a:t>
            </a:r>
            <a:r>
              <a:rPr lang="en-US" sz="5000" dirty="0"/>
              <a:t> employer sponsored health insurance</a:t>
            </a:r>
          </a:p>
          <a:p>
            <a:pPr lvl="1"/>
            <a:r>
              <a:rPr lang="en-US" sz="5000" b="1" dirty="0"/>
              <a:t>49% </a:t>
            </a:r>
            <a:r>
              <a:rPr lang="en-US" sz="5000" dirty="0"/>
              <a:t>Medicaid, CHIP coverage</a:t>
            </a:r>
          </a:p>
          <a:p>
            <a:pPr lvl="1"/>
            <a:r>
              <a:rPr lang="en-US" sz="5000" b="1" dirty="0"/>
              <a:t>65% </a:t>
            </a:r>
            <a:r>
              <a:rPr lang="en-US" sz="5000" dirty="0"/>
              <a:t>of patients medically indigent</a:t>
            </a:r>
          </a:p>
          <a:p>
            <a:pPr lvl="1"/>
            <a:r>
              <a:rPr lang="en-US" sz="5000" b="1" dirty="0"/>
              <a:t>6%</a:t>
            </a:r>
            <a:r>
              <a:rPr lang="en-US" sz="5000" dirty="0"/>
              <a:t> uninsured</a:t>
            </a:r>
          </a:p>
          <a:p>
            <a:pPr lvl="1"/>
            <a:r>
              <a:rPr lang="en-US" sz="5000" b="1" dirty="0"/>
              <a:t>15%</a:t>
            </a:r>
            <a:r>
              <a:rPr lang="en-US" sz="5000" dirty="0"/>
              <a:t> living with disability</a:t>
            </a:r>
          </a:p>
          <a:p>
            <a:pPr lvl="1"/>
            <a:r>
              <a:rPr lang="en-US" sz="5000" b="1" dirty="0"/>
              <a:t>1%</a:t>
            </a:r>
            <a:r>
              <a:rPr lang="en-US" sz="5000" dirty="0"/>
              <a:t> Flood Insurance</a:t>
            </a:r>
          </a:p>
          <a:p>
            <a:pPr lvl="1"/>
            <a:r>
              <a:rPr lang="en-US" sz="5000" dirty="0"/>
              <a:t>Building codes unable to withstand 125 mph winds</a:t>
            </a:r>
          </a:p>
          <a:p>
            <a:pPr lvl="1"/>
            <a:r>
              <a:rPr lang="en-US" sz="5000" dirty="0"/>
              <a:t>Lack of ownership deeds</a:t>
            </a:r>
          </a:p>
          <a:p>
            <a:endParaRPr lang="en-US" dirty="0"/>
          </a:p>
        </p:txBody>
      </p:sp>
      <p:sp>
        <p:nvSpPr>
          <p:cNvPr id="5" name="Content Placeholder 1">
            <a:extLst>
              <a:ext uri="{FF2B5EF4-FFF2-40B4-BE49-F238E27FC236}">
                <a16:creationId xmlns="" xmlns:a16="http://schemas.microsoft.com/office/drawing/2014/main" id="{D48E1549-7493-4CE4-8E61-C5AD2F8A814A}"/>
              </a:ext>
            </a:extLst>
          </p:cNvPr>
          <p:cNvSpPr txBox="1">
            <a:spLocks/>
          </p:cNvSpPr>
          <p:nvPr/>
        </p:nvSpPr>
        <p:spPr>
          <a:xfrm>
            <a:off x="4244008" y="3432235"/>
            <a:ext cx="4271341" cy="2231569"/>
          </a:xfrm>
          <a:prstGeom prst="rect">
            <a:avLst/>
          </a:prstGeom>
        </p:spPr>
        <p:txBody>
          <a:bodyPr vert="horz" lIns="68580" tIns="34290" rIns="68580" bIns="34290" rtlCol="0" anchor="t">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400" kern="1200">
                <a:solidFill>
                  <a:schemeClr val="tx1"/>
                </a:solidFill>
                <a:effectLst/>
                <a:latin typeface="Segoe UI" panose="020B0502040204020203" pitchFamily="34" charset="0"/>
                <a:ea typeface="+mn-ea"/>
                <a:cs typeface="Segoe UI" panose="020B0502040204020203" pitchFamily="34" charset="0"/>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400" kern="1200">
                <a:solidFill>
                  <a:schemeClr val="tx1"/>
                </a:solidFill>
                <a:effectLst/>
                <a:latin typeface="Segoe UI" panose="020B0502040204020203" pitchFamily="34" charset="0"/>
                <a:ea typeface="+mn-ea"/>
                <a:cs typeface="Segoe UI" panose="020B0502040204020203" pitchFamily="34" charset="0"/>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400" kern="1200">
                <a:solidFill>
                  <a:schemeClr val="tx1"/>
                </a:solidFill>
                <a:effectLst/>
                <a:latin typeface="Segoe UI" panose="020B0502040204020203" pitchFamily="34" charset="0"/>
                <a:ea typeface="+mn-ea"/>
                <a:cs typeface="Segoe UI" panose="020B0502040204020203" pitchFamily="34" charset="0"/>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400" kern="1200">
                <a:solidFill>
                  <a:schemeClr val="tx1"/>
                </a:solidFill>
                <a:effectLst/>
                <a:latin typeface="Segoe UI" panose="020B0502040204020203" pitchFamily="34" charset="0"/>
                <a:ea typeface="+mn-ea"/>
                <a:cs typeface="Segoe UI" panose="020B0502040204020203" pitchFamily="34" charset="0"/>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400" kern="1200">
                <a:solidFill>
                  <a:schemeClr val="tx1"/>
                </a:solidFill>
                <a:effectLst/>
                <a:latin typeface="Segoe UI" panose="020B0502040204020203" pitchFamily="34" charset="0"/>
                <a:ea typeface="+mn-ea"/>
                <a:cs typeface="Segoe UI" panose="020B0502040204020203" pitchFamily="34" charset="0"/>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endParaRPr lang="en-US" sz="1800" dirty="0"/>
          </a:p>
        </p:txBody>
      </p:sp>
      <p:pic>
        <p:nvPicPr>
          <p:cNvPr id="7" name="Content Placeholder 3">
            <a:extLst>
              <a:ext uri="{FF2B5EF4-FFF2-40B4-BE49-F238E27FC236}">
                <a16:creationId xmlns="" xmlns:a16="http://schemas.microsoft.com/office/drawing/2014/main" id="{226DF66A-56B5-4B65-8F17-3D15D462AC3F}"/>
              </a:ext>
            </a:extLst>
          </p:cNvPr>
          <p:cNvPicPr>
            <a:picLocks noChangeAspect="1"/>
          </p:cNvPicPr>
          <p:nvPr/>
        </p:nvPicPr>
        <p:blipFill>
          <a:blip r:embed="rId2"/>
          <a:stretch>
            <a:fillRect/>
          </a:stretch>
        </p:blipFill>
        <p:spPr>
          <a:xfrm>
            <a:off x="457200" y="358379"/>
            <a:ext cx="1572164" cy="1048110"/>
          </a:xfrm>
          <a:prstGeom prst="rect">
            <a:avLst/>
          </a:prstGeom>
        </p:spPr>
      </p:pic>
      <p:sp>
        <p:nvSpPr>
          <p:cNvPr id="4" name="TextBox 3"/>
          <p:cNvSpPr txBox="1"/>
          <p:nvPr/>
        </p:nvSpPr>
        <p:spPr>
          <a:xfrm>
            <a:off x="1447800" y="5924731"/>
            <a:ext cx="6049477" cy="923330"/>
          </a:xfrm>
          <a:prstGeom prst="rect">
            <a:avLst/>
          </a:prstGeom>
          <a:noFill/>
        </p:spPr>
        <p:txBody>
          <a:bodyPr wrap="none" rtlCol="0">
            <a:spAutoFit/>
          </a:bodyPr>
          <a:lstStyle/>
          <a:p>
            <a:r>
              <a:rPr lang="en-US" b="1" dirty="0">
                <a:solidFill>
                  <a:srgbClr val="FF0000"/>
                </a:solidFill>
              </a:rPr>
              <a:t>Courtesy Dr. Antonia </a:t>
            </a:r>
            <a:r>
              <a:rPr lang="en-US" b="1" dirty="0" err="1">
                <a:solidFill>
                  <a:srgbClr val="FF0000"/>
                </a:solidFill>
              </a:rPr>
              <a:t>Novello</a:t>
            </a:r>
            <a:endParaRPr lang="en-US" b="1" dirty="0">
              <a:solidFill>
                <a:srgbClr val="FF0000"/>
              </a:solidFill>
            </a:endParaRPr>
          </a:p>
          <a:p>
            <a:r>
              <a:rPr lang="en-US" b="1" dirty="0">
                <a:solidFill>
                  <a:srgbClr val="FF0000"/>
                </a:solidFill>
              </a:rPr>
              <a:t>14</a:t>
            </a:r>
            <a:r>
              <a:rPr lang="en-US" b="1" baseline="30000" dirty="0">
                <a:solidFill>
                  <a:srgbClr val="FF0000"/>
                </a:solidFill>
              </a:rPr>
              <a:t>TH</a:t>
            </a:r>
            <a:r>
              <a:rPr lang="en-US" b="1" dirty="0">
                <a:solidFill>
                  <a:srgbClr val="FF0000"/>
                </a:solidFill>
              </a:rPr>
              <a:t> Surgeon General of the United States of America</a:t>
            </a:r>
          </a:p>
          <a:p>
            <a:endParaRPr lang="en-US" dirty="0"/>
          </a:p>
        </p:txBody>
      </p:sp>
    </p:spTree>
    <p:extLst>
      <p:ext uri="{BB962C8B-B14F-4D97-AF65-F5344CB8AC3E}">
        <p14:creationId xmlns:p14="http://schemas.microsoft.com/office/powerpoint/2010/main" val="3777897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798" y="5525598"/>
            <a:ext cx="1691388" cy="261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p:cNvSpPr>
            <a:spLocks noGrp="1" noChangeArrowheads="1"/>
          </p:cNvSpPr>
          <p:nvPr>
            <p:ph type="title"/>
          </p:nvPr>
        </p:nvSpPr>
        <p:spPr bwMode="auto">
          <a:xfrm>
            <a:off x="5168378" y="5500386"/>
            <a:ext cx="2931953" cy="3346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9005" rIns="0" bIns="0" numCol="1" rtlCol="0" anchor="ctr" anchorCtr="0" compatLnSpc="1">
            <a:prstTxWarp prst="textNoShape">
              <a:avLst/>
            </a:prstTxWarp>
            <a:normAutofit/>
          </a:bodyPr>
          <a:lstStyle/>
          <a:p>
            <a:pPr>
              <a:tabLst>
                <a:tab pos="479077" algn="l"/>
                <a:tab pos="958154" algn="l"/>
                <a:tab pos="1437231" algn="l"/>
                <a:tab pos="1916308" algn="l"/>
                <a:tab pos="2395385" algn="l"/>
                <a:tab pos="2874462" algn="l"/>
                <a:tab pos="3353540" algn="l"/>
                <a:tab pos="3832616" algn="l"/>
                <a:tab pos="4311693" algn="l"/>
              </a:tabLst>
            </a:pPr>
            <a:r>
              <a:rPr lang="en-US" altLang="en-US" sz="900" b="1" dirty="0">
                <a:cs typeface="Arial Unicode MS" panose="020B0604020202020204" pitchFamily="34" charset="-128"/>
              </a:rPr>
              <a:t>Zorrilla CD. N </a:t>
            </a:r>
            <a:r>
              <a:rPr lang="en-US" altLang="en-US" sz="900" b="1" dirty="0" err="1">
                <a:cs typeface="Arial Unicode MS" panose="020B0604020202020204" pitchFamily="34" charset="-128"/>
              </a:rPr>
              <a:t>Engl</a:t>
            </a:r>
            <a:r>
              <a:rPr lang="en-US" altLang="en-US" sz="900" b="1" dirty="0">
                <a:cs typeface="Arial Unicode MS" panose="020B0604020202020204" pitchFamily="34" charset="-128"/>
              </a:rPr>
              <a:t> J Med 2017. DOI: 10.1056/NEJMp1713196</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1291597"/>
            <a:ext cx="4828334" cy="36212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p:cNvSpPr>
            <a:spLocks noChangeArrowheads="1"/>
          </p:cNvSpPr>
          <p:nvPr/>
        </p:nvSpPr>
        <p:spPr bwMode="auto">
          <a:xfrm>
            <a:off x="2590800" y="281839"/>
            <a:ext cx="6398516" cy="484304"/>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pPr algn="ctr">
              <a:lnSpc>
                <a:spcPct val="97000"/>
              </a:lnSpc>
            </a:pPr>
            <a:r>
              <a:rPr lang="en-US" altLang="en-US" sz="1589" b="1" dirty="0">
                <a:solidFill>
                  <a:schemeClr val="tx1"/>
                </a:solidFill>
                <a:cs typeface="Arial Unicode MS" panose="020B0604020202020204" pitchFamily="34" charset="-128"/>
              </a:rPr>
              <a:t>Streets in Puerto Rico Blocked by Debris from Hurricane Maria.</a:t>
            </a:r>
          </a:p>
        </p:txBody>
      </p:sp>
      <p:pic>
        <p:nvPicPr>
          <p:cNvPr id="2" name="Picture 1"/>
          <p:cNvPicPr>
            <a:picLocks noChangeAspect="1"/>
          </p:cNvPicPr>
          <p:nvPr/>
        </p:nvPicPr>
        <p:blipFill>
          <a:blip r:embed="rId5"/>
          <a:stretch>
            <a:fillRect/>
          </a:stretch>
        </p:blipFill>
        <p:spPr>
          <a:xfrm>
            <a:off x="4105613" y="4572286"/>
            <a:ext cx="3694951" cy="561600"/>
          </a:xfrm>
          <a:prstGeom prst="rect">
            <a:avLst/>
          </a:prstGeom>
        </p:spPr>
      </p:pic>
      <p:pic>
        <p:nvPicPr>
          <p:cNvPr id="3" name="Picture 2"/>
          <p:cNvPicPr>
            <a:picLocks noChangeAspect="1"/>
          </p:cNvPicPr>
          <p:nvPr/>
        </p:nvPicPr>
        <p:blipFill>
          <a:blip r:embed="rId6"/>
          <a:stretch>
            <a:fillRect/>
          </a:stretch>
        </p:blipFill>
        <p:spPr>
          <a:xfrm>
            <a:off x="214569" y="644076"/>
            <a:ext cx="4597165" cy="731401"/>
          </a:xfrm>
          <a:prstGeom prst="rect">
            <a:avLst/>
          </a:prstGeom>
        </p:spPr>
      </p:pic>
      <p:sp>
        <p:nvSpPr>
          <p:cNvPr id="4" name="TextBox 3"/>
          <p:cNvSpPr txBox="1"/>
          <p:nvPr/>
        </p:nvSpPr>
        <p:spPr>
          <a:xfrm>
            <a:off x="422234" y="1524000"/>
            <a:ext cx="3375572" cy="4524315"/>
          </a:xfrm>
          <a:prstGeom prst="rect">
            <a:avLst/>
          </a:prstGeom>
          <a:noFill/>
        </p:spPr>
        <p:txBody>
          <a:bodyPr wrap="square" rtlCol="0">
            <a:spAutoFit/>
          </a:bodyPr>
          <a:lstStyle/>
          <a:p>
            <a:r>
              <a:rPr lang="en-US" dirty="0"/>
              <a:t>“ My residents were overwhelmed, not just from physical exhaustion but from our patients’ stories and the difficult decisions we had to make.</a:t>
            </a:r>
          </a:p>
          <a:p>
            <a:r>
              <a:rPr lang="en-US" dirty="0"/>
              <a:t>We are not trained in disaster management, so we </a:t>
            </a:r>
            <a:r>
              <a:rPr lang="en-US" b="1" i="1" dirty="0">
                <a:solidFill>
                  <a:srgbClr val="FF0000"/>
                </a:solidFill>
              </a:rPr>
              <a:t>had to draw on our own personal and emotional strengths in managing the situation, aiming to provide high-quality and efficient care while maintaining our professionalism, humanism, and empathy. ”</a:t>
            </a:r>
          </a:p>
        </p:txBody>
      </p:sp>
      <p:pic>
        <p:nvPicPr>
          <p:cNvPr id="5" name="Picture 4"/>
          <p:cNvPicPr>
            <a:picLocks noChangeAspect="1"/>
          </p:cNvPicPr>
          <p:nvPr/>
        </p:nvPicPr>
        <p:blipFill>
          <a:blip r:embed="rId7"/>
          <a:stretch>
            <a:fillRect/>
          </a:stretch>
        </p:blipFill>
        <p:spPr>
          <a:xfrm>
            <a:off x="5198195" y="5214482"/>
            <a:ext cx="2999492" cy="333785"/>
          </a:xfrm>
          <a:prstGeom prst="rect">
            <a:avLst/>
          </a:prstGeom>
        </p:spPr>
      </p:pic>
    </p:spTree>
    <p:extLst>
      <p:ext uri="{BB962C8B-B14F-4D97-AF65-F5344CB8AC3E}">
        <p14:creationId xmlns:p14="http://schemas.microsoft.com/office/powerpoint/2010/main" val="3147983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17078" y="457200"/>
            <a:ext cx="6558618" cy="994172"/>
          </a:xfrm>
        </p:spPr>
        <p:txBody>
          <a:bodyPr>
            <a:normAutofit/>
          </a:bodyPr>
          <a:lstStyle/>
          <a:p>
            <a:r>
              <a:rPr lang="en-US" sz="3000" dirty="0"/>
              <a:t>Impact of Hurricane Maria on the Health Care System in PR</a:t>
            </a:r>
          </a:p>
        </p:txBody>
      </p:sp>
      <p:sp>
        <p:nvSpPr>
          <p:cNvPr id="6" name="Content Placeholder 5"/>
          <p:cNvSpPr>
            <a:spLocks noGrp="1"/>
          </p:cNvSpPr>
          <p:nvPr>
            <p:ph sz="half" idx="1"/>
          </p:nvPr>
        </p:nvSpPr>
        <p:spPr>
          <a:xfrm>
            <a:off x="265262" y="2152234"/>
            <a:ext cx="4968816" cy="3263504"/>
          </a:xfrm>
        </p:spPr>
        <p:txBody>
          <a:bodyPr>
            <a:noAutofit/>
          </a:bodyPr>
          <a:lstStyle/>
          <a:p>
            <a:r>
              <a:rPr lang="en-US" sz="1800" dirty="0"/>
              <a:t>Complete disruption of Hospital care for more than a month with partial services afterwards. </a:t>
            </a:r>
          </a:p>
          <a:p>
            <a:r>
              <a:rPr lang="en-US" sz="1800" dirty="0"/>
              <a:t>Complete disruption of Primary Care and Prevention services.</a:t>
            </a:r>
          </a:p>
          <a:p>
            <a:r>
              <a:rPr lang="en-US" sz="1800" dirty="0"/>
              <a:t>Interruption of all elective surgery, procedures and care, including cancer surgery, chemotherapy for months.</a:t>
            </a:r>
          </a:p>
          <a:p>
            <a:r>
              <a:rPr lang="en-US" sz="1800" dirty="0"/>
              <a:t>Interruption and disruption of Dialysis treatments.</a:t>
            </a:r>
          </a:p>
          <a:p>
            <a:r>
              <a:rPr lang="en-US" sz="1800" dirty="0"/>
              <a:t>Interruption of Pharmacy services due to lack of power and internet.</a:t>
            </a:r>
          </a:p>
        </p:txBody>
      </p:sp>
      <p:sp>
        <p:nvSpPr>
          <p:cNvPr id="2" name="Content Placeholder 1">
            <a:extLst>
              <a:ext uri="{FF2B5EF4-FFF2-40B4-BE49-F238E27FC236}">
                <a16:creationId xmlns="" xmlns:a16="http://schemas.microsoft.com/office/drawing/2014/main" id="{D197E88A-655B-4EBC-A228-14B59D16DFCB}"/>
              </a:ext>
            </a:extLst>
          </p:cNvPr>
          <p:cNvSpPr>
            <a:spLocks noGrp="1"/>
          </p:cNvSpPr>
          <p:nvPr>
            <p:ph sz="half" idx="4294967295"/>
          </p:nvPr>
        </p:nvSpPr>
        <p:spPr>
          <a:xfrm>
            <a:off x="5596387" y="1954737"/>
            <a:ext cx="3281273" cy="3254653"/>
          </a:xfrm>
          <a:prstGeom prst="rect">
            <a:avLst/>
          </a:prstGeom>
        </p:spPr>
        <p:txBody>
          <a:bodyPr>
            <a:normAutofit fontScale="85000" lnSpcReduction="20000"/>
          </a:bodyPr>
          <a:lstStyle/>
          <a:p>
            <a:r>
              <a:rPr lang="en-US" dirty="0"/>
              <a:t>Increased mortality reports </a:t>
            </a:r>
            <a:r>
              <a:rPr lang="en-US" b="1" dirty="0"/>
              <a:t>initially denied</a:t>
            </a:r>
            <a:r>
              <a:rPr lang="en-US" dirty="0"/>
              <a:t>, later confirmed.</a:t>
            </a:r>
            <a:endParaRPr lang="es-PR" dirty="0"/>
          </a:p>
          <a:p>
            <a:r>
              <a:rPr lang="es-PR" dirty="0" err="1"/>
              <a:t>Concerns</a:t>
            </a:r>
            <a:r>
              <a:rPr lang="es-PR" dirty="0"/>
              <a:t> </a:t>
            </a:r>
            <a:r>
              <a:rPr lang="es-PR" dirty="0" err="1"/>
              <a:t>with</a:t>
            </a:r>
            <a:r>
              <a:rPr lang="es-PR" dirty="0"/>
              <a:t> </a:t>
            </a:r>
            <a:r>
              <a:rPr lang="es-PR" dirty="0" err="1"/>
              <a:t>outbreaks</a:t>
            </a:r>
            <a:r>
              <a:rPr lang="es-PR" dirty="0"/>
              <a:t> at </a:t>
            </a:r>
            <a:r>
              <a:rPr lang="es-PR" dirty="0" err="1"/>
              <a:t>shelters</a:t>
            </a:r>
            <a:r>
              <a:rPr lang="es-PR" dirty="0"/>
              <a:t> (</a:t>
            </a:r>
            <a:r>
              <a:rPr lang="es-PR" dirty="0" err="1"/>
              <a:t>scabies</a:t>
            </a:r>
            <a:r>
              <a:rPr lang="es-PR" dirty="0"/>
              <a:t>, </a:t>
            </a:r>
            <a:r>
              <a:rPr lang="es-PR" dirty="0" err="1"/>
              <a:t>lice</a:t>
            </a:r>
            <a:r>
              <a:rPr lang="es-PR" dirty="0"/>
              <a:t>, </a:t>
            </a:r>
            <a:r>
              <a:rPr lang="es-PR" dirty="0" err="1"/>
              <a:t>conjunctivitis</a:t>
            </a:r>
            <a:r>
              <a:rPr lang="es-PR" dirty="0"/>
              <a:t>).</a:t>
            </a:r>
          </a:p>
          <a:p>
            <a:r>
              <a:rPr lang="es-PR" dirty="0" err="1"/>
              <a:t>Outbreaks</a:t>
            </a:r>
            <a:r>
              <a:rPr lang="es-PR" dirty="0"/>
              <a:t>/</a:t>
            </a:r>
            <a:r>
              <a:rPr lang="es-PR" dirty="0" err="1"/>
              <a:t>epidemics</a:t>
            </a:r>
            <a:r>
              <a:rPr lang="es-PR" dirty="0"/>
              <a:t> </a:t>
            </a:r>
            <a:r>
              <a:rPr lang="es-PR" b="1" dirty="0" err="1"/>
              <a:t>never</a:t>
            </a:r>
            <a:r>
              <a:rPr lang="es-PR" b="1" dirty="0"/>
              <a:t> </a:t>
            </a:r>
            <a:r>
              <a:rPr lang="es-PR" b="1" dirty="0" err="1"/>
              <a:t>confirmed</a:t>
            </a:r>
            <a:r>
              <a:rPr lang="es-PR" b="1" dirty="0"/>
              <a:t> </a:t>
            </a:r>
            <a:r>
              <a:rPr lang="es-PR" dirty="0" err="1"/>
              <a:t>by</a:t>
            </a:r>
            <a:r>
              <a:rPr lang="es-PR" dirty="0"/>
              <a:t> </a:t>
            </a:r>
            <a:r>
              <a:rPr lang="es-PR" dirty="0" err="1"/>
              <a:t>the</a:t>
            </a:r>
            <a:r>
              <a:rPr lang="es-PR" dirty="0"/>
              <a:t> </a:t>
            </a:r>
            <a:r>
              <a:rPr lang="es-PR" dirty="0" err="1"/>
              <a:t>state</a:t>
            </a:r>
            <a:r>
              <a:rPr lang="es-PR" dirty="0"/>
              <a:t> </a:t>
            </a:r>
            <a:r>
              <a:rPr lang="es-PR" dirty="0" err="1"/>
              <a:t>epidemiologist</a:t>
            </a:r>
            <a:r>
              <a:rPr lang="es-PR" dirty="0"/>
              <a:t> (i.e. Leptospirosis-74 cases).</a:t>
            </a:r>
          </a:p>
          <a:p>
            <a:r>
              <a:rPr lang="es-PR" dirty="0"/>
              <a:t>Complete </a:t>
            </a:r>
            <a:r>
              <a:rPr lang="es-PR" dirty="0" err="1"/>
              <a:t>disruption</a:t>
            </a:r>
            <a:r>
              <a:rPr lang="es-PR" dirty="0"/>
              <a:t> of </a:t>
            </a:r>
            <a:r>
              <a:rPr lang="es-PR" dirty="0" err="1"/>
              <a:t>the</a:t>
            </a:r>
            <a:r>
              <a:rPr lang="es-PR" dirty="0"/>
              <a:t> </a:t>
            </a:r>
            <a:r>
              <a:rPr lang="es-PR" dirty="0" err="1"/>
              <a:t>epidemiologic</a:t>
            </a:r>
            <a:r>
              <a:rPr lang="es-PR" dirty="0"/>
              <a:t> </a:t>
            </a:r>
            <a:r>
              <a:rPr lang="es-PR" dirty="0" err="1"/>
              <a:t>surveillance</a:t>
            </a:r>
            <a:r>
              <a:rPr lang="es-PR" dirty="0"/>
              <a:t> </a:t>
            </a:r>
            <a:r>
              <a:rPr lang="es-PR" dirty="0" err="1"/>
              <a:t>systems</a:t>
            </a:r>
            <a:r>
              <a:rPr lang="es-PR" dirty="0"/>
              <a:t> </a:t>
            </a:r>
            <a:r>
              <a:rPr lang="es-PR" dirty="0" err="1"/>
              <a:t>for</a:t>
            </a:r>
            <a:r>
              <a:rPr lang="es-PR" dirty="0"/>
              <a:t> vector-borne </a:t>
            </a:r>
            <a:r>
              <a:rPr lang="es-PR" dirty="0" err="1"/>
              <a:t>diseases</a:t>
            </a:r>
            <a:r>
              <a:rPr lang="es-PR" dirty="0"/>
              <a:t>.</a:t>
            </a:r>
          </a:p>
          <a:p>
            <a:endParaRPr lang="es-PR" sz="1500" dirty="0"/>
          </a:p>
        </p:txBody>
      </p:sp>
      <p:pic>
        <p:nvPicPr>
          <p:cNvPr id="7" name="Content Placeholder 3"/>
          <p:cNvPicPr>
            <a:picLocks noChangeAspect="1"/>
          </p:cNvPicPr>
          <p:nvPr/>
        </p:nvPicPr>
        <p:blipFill>
          <a:blip r:embed="rId2"/>
          <a:stretch>
            <a:fillRect/>
          </a:stretch>
        </p:blipFill>
        <p:spPr>
          <a:xfrm>
            <a:off x="384568" y="457200"/>
            <a:ext cx="1572164" cy="1048110"/>
          </a:xfrm>
          <a:prstGeom prst="rect">
            <a:avLst/>
          </a:prstGeom>
        </p:spPr>
      </p:pic>
    </p:spTree>
    <p:extLst>
      <p:ext uri="{BB962C8B-B14F-4D97-AF65-F5344CB8AC3E}">
        <p14:creationId xmlns:p14="http://schemas.microsoft.com/office/powerpoint/2010/main" val="2160275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457200"/>
            <a:ext cx="6457950" cy="994172"/>
          </a:xfrm>
        </p:spPr>
        <p:txBody>
          <a:bodyPr>
            <a:noAutofit/>
          </a:bodyPr>
          <a:lstStyle/>
          <a:p>
            <a:r>
              <a:rPr lang="en-US" sz="3000" dirty="0"/>
              <a:t>“Continuous HIV High-risk Obstetrical Services During a Hurricane” </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3996" y="2309455"/>
            <a:ext cx="1986861" cy="2649993"/>
          </a:xfrm>
        </p:spPr>
      </p:pic>
      <p:sp>
        <p:nvSpPr>
          <p:cNvPr id="6" name="Content Placeholder 5"/>
          <p:cNvSpPr>
            <a:spLocks noGrp="1"/>
          </p:cNvSpPr>
          <p:nvPr>
            <p:ph sz="half" idx="4294967295"/>
          </p:nvPr>
        </p:nvSpPr>
        <p:spPr>
          <a:xfrm>
            <a:off x="3429001" y="1752600"/>
            <a:ext cx="5086350" cy="2907723"/>
          </a:xfrm>
          <a:prstGeom prst="rect">
            <a:avLst/>
          </a:prstGeom>
        </p:spPr>
        <p:txBody>
          <a:bodyPr>
            <a:noAutofit/>
          </a:bodyPr>
          <a:lstStyle/>
          <a:p>
            <a:r>
              <a:rPr lang="en-US" sz="2000" dirty="0"/>
              <a:t>Baby Z was born </a:t>
            </a:r>
            <a:r>
              <a:rPr lang="en-US" sz="2000" b="1" u="sng" dirty="0"/>
              <a:t>at home </a:t>
            </a:r>
            <a:r>
              <a:rPr lang="en-US" sz="2000" dirty="0"/>
              <a:t>on September 25, 2017.</a:t>
            </a:r>
          </a:p>
          <a:p>
            <a:r>
              <a:rPr lang="en-US" sz="2000" dirty="0"/>
              <a:t>Her mother is living with HIV and had a prior C/S on November 8, 2015.</a:t>
            </a:r>
          </a:p>
          <a:p>
            <a:r>
              <a:rPr lang="en-US" sz="2000" dirty="0"/>
              <a:t>The ambulance never arrived, after the birth, they went to a local health center where the umbilical cord was cut and then she was taken to our hospital.</a:t>
            </a:r>
          </a:p>
          <a:p>
            <a:r>
              <a:rPr lang="en-US" sz="2000" dirty="0"/>
              <a:t>This photo was taken on October 24 during her post-partum visit.</a:t>
            </a:r>
          </a:p>
          <a:p>
            <a:r>
              <a:rPr lang="en-US" sz="2000" dirty="0"/>
              <a:t>She was on HAART and had undetectable VL, but wanted a repeat C/S for this pregnancy. </a:t>
            </a:r>
          </a:p>
          <a:p>
            <a:r>
              <a:rPr lang="en-US" sz="2000" dirty="0"/>
              <a:t>Fortunately, the baby is HIV negative.</a:t>
            </a:r>
          </a:p>
        </p:txBody>
      </p:sp>
      <p:pic>
        <p:nvPicPr>
          <p:cNvPr id="4" name="Content Placeholder 3"/>
          <p:cNvPicPr>
            <a:picLocks noChangeAspect="1"/>
          </p:cNvPicPr>
          <p:nvPr/>
        </p:nvPicPr>
        <p:blipFill>
          <a:blip r:embed="rId3"/>
          <a:stretch>
            <a:fillRect/>
          </a:stretch>
        </p:blipFill>
        <p:spPr>
          <a:xfrm>
            <a:off x="609600" y="505058"/>
            <a:ext cx="1572164" cy="1048110"/>
          </a:xfrm>
          <a:prstGeom prst="rect">
            <a:avLst/>
          </a:prstGeom>
        </p:spPr>
      </p:pic>
    </p:spTree>
    <p:extLst>
      <p:ext uri="{BB962C8B-B14F-4D97-AF65-F5344CB8AC3E}">
        <p14:creationId xmlns:p14="http://schemas.microsoft.com/office/powerpoint/2010/main" val="1634137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6457950" cy="994172"/>
          </a:xfrm>
        </p:spPr>
        <p:txBody>
          <a:bodyPr>
            <a:normAutofit/>
          </a:bodyPr>
          <a:lstStyle/>
          <a:p>
            <a:r>
              <a:rPr lang="en-US" sz="3000" dirty="0"/>
              <a:t>“How families were separated and concerns for treatment” </a:t>
            </a:r>
          </a:p>
        </p:txBody>
      </p:sp>
      <p:sp>
        <p:nvSpPr>
          <p:cNvPr id="6" name="Content Placeholder 5"/>
          <p:cNvSpPr>
            <a:spLocks noGrp="1"/>
          </p:cNvSpPr>
          <p:nvPr>
            <p:ph sz="half" idx="4294967295"/>
          </p:nvPr>
        </p:nvSpPr>
        <p:spPr>
          <a:xfrm>
            <a:off x="521897" y="2286697"/>
            <a:ext cx="5574103" cy="3733103"/>
          </a:xfrm>
          <a:prstGeom prst="rect">
            <a:avLst/>
          </a:prstGeom>
        </p:spPr>
        <p:txBody>
          <a:bodyPr>
            <a:normAutofit lnSpcReduction="10000"/>
          </a:bodyPr>
          <a:lstStyle/>
          <a:p>
            <a:r>
              <a:rPr lang="en-US" dirty="0"/>
              <a:t>Twin girls born at the University Hospital on September 18, 2017.</a:t>
            </a:r>
          </a:p>
          <a:p>
            <a:r>
              <a:rPr lang="en-US" dirty="0"/>
              <a:t>Their parents are from a town 2 hrs. away from San Juan.</a:t>
            </a:r>
          </a:p>
          <a:p>
            <a:r>
              <a:rPr lang="en-US" dirty="0"/>
              <a:t>This photo was taken on November 3, 2017.</a:t>
            </a:r>
          </a:p>
          <a:p>
            <a:r>
              <a:rPr lang="en-US" dirty="0"/>
              <a:t>One baby was discharged home and the other stayed at the NICU.</a:t>
            </a:r>
          </a:p>
          <a:p>
            <a:r>
              <a:rPr lang="en-US" dirty="0"/>
              <a:t>They were told to come every day to the hospital.</a:t>
            </a:r>
          </a:p>
          <a:p>
            <a:r>
              <a:rPr lang="en-US" dirty="0"/>
              <a:t>On day 126th, they had no power, no running water and had damage to their home.</a:t>
            </a:r>
          </a:p>
        </p:txBody>
      </p:sp>
      <p:pic>
        <p:nvPicPr>
          <p:cNvPr id="4" name="Content Placeholder 3"/>
          <p:cNvPicPr>
            <a:picLocks noChangeAspect="1"/>
          </p:cNvPicPr>
          <p:nvPr/>
        </p:nvPicPr>
        <p:blipFill>
          <a:blip r:embed="rId2"/>
          <a:stretch>
            <a:fillRect/>
          </a:stretch>
        </p:blipFill>
        <p:spPr>
          <a:xfrm>
            <a:off x="609600" y="457200"/>
            <a:ext cx="1572164" cy="1048110"/>
          </a:xfrm>
          <a:prstGeom prst="rect">
            <a:avLst/>
          </a:prstGeom>
        </p:spPr>
      </p:pic>
      <p:pic>
        <p:nvPicPr>
          <p:cNvPr id="7" name="Content Placeholder 6"/>
          <p:cNvPicPr>
            <a:picLocks noGrp="1" noChangeAspect="1"/>
          </p:cNvPicPr>
          <p:nvPr>
            <p:ph sz="half" idx="1"/>
          </p:nvPr>
        </p:nvPicPr>
        <p:blipFill>
          <a:blip r:embed="rId3"/>
          <a:stretch>
            <a:fillRect/>
          </a:stretch>
        </p:blipFill>
        <p:spPr>
          <a:xfrm>
            <a:off x="6324600" y="2057400"/>
            <a:ext cx="2064281" cy="2754447"/>
          </a:xfrm>
          <a:prstGeom prst="rect">
            <a:avLst/>
          </a:prstGeom>
        </p:spPr>
      </p:pic>
    </p:spTree>
    <p:extLst>
      <p:ext uri="{BB962C8B-B14F-4D97-AF65-F5344CB8AC3E}">
        <p14:creationId xmlns:p14="http://schemas.microsoft.com/office/powerpoint/2010/main" val="834675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46" y="1597819"/>
            <a:ext cx="3227174" cy="1020269"/>
          </a:xfrm>
          <a:ln>
            <a:solidFill>
              <a:srgbClr val="C00000"/>
            </a:solidFill>
          </a:ln>
        </p:spPr>
        <p:txBody>
          <a:bodyPr>
            <a:normAutofit fontScale="90000"/>
          </a:bodyPr>
          <a:lstStyle/>
          <a:p>
            <a:r>
              <a:rPr lang="en-US" sz="1800" b="1" dirty="0"/>
              <a:t>Percent of PLWH in Puerto Rico covered by RWHAP Part B ADAP, Government Programs, Private Plans &amp; Other</a:t>
            </a:r>
          </a:p>
        </p:txBody>
      </p:sp>
      <p:sp>
        <p:nvSpPr>
          <p:cNvPr id="4" name="Text Placeholder 3"/>
          <p:cNvSpPr>
            <a:spLocks noGrp="1"/>
          </p:cNvSpPr>
          <p:nvPr>
            <p:ph type="body" sz="half" idx="2"/>
          </p:nvPr>
        </p:nvSpPr>
        <p:spPr>
          <a:xfrm>
            <a:off x="351846" y="2700915"/>
            <a:ext cx="3227174" cy="2375858"/>
          </a:xfrm>
          <a:ln>
            <a:solidFill>
              <a:srgbClr val="C00000"/>
            </a:solidFill>
          </a:ln>
        </p:spPr>
        <p:txBody>
          <a:bodyPr>
            <a:normAutofit lnSpcReduction="10000"/>
          </a:bodyPr>
          <a:lstStyle/>
          <a:p>
            <a:endParaRPr lang="es-419" dirty="0"/>
          </a:p>
          <a:p>
            <a:r>
              <a:rPr lang="es-419" sz="1800" b="1" dirty="0"/>
              <a:t>18,200 PLWH in Puerto Rico.</a:t>
            </a:r>
          </a:p>
          <a:p>
            <a:pPr marL="257175" indent="-257175">
              <a:buFont typeface="Arial" panose="020B0604020202020204" pitchFamily="34" charset="0"/>
              <a:buChar char="•"/>
            </a:pPr>
            <a:r>
              <a:rPr lang="en-US" sz="1800" dirty="0"/>
              <a:t>The RWHAP Part B/ADAP served a total of </a:t>
            </a:r>
            <a:r>
              <a:rPr lang="en-US" sz="1800" b="1" dirty="0"/>
              <a:t>10,293 </a:t>
            </a:r>
            <a:r>
              <a:rPr lang="en-US" sz="1800" dirty="0"/>
              <a:t>clients (</a:t>
            </a:r>
            <a:r>
              <a:rPr lang="en-US" sz="1800" dirty="0">
                <a:solidFill>
                  <a:srgbClr val="FF0000"/>
                </a:solidFill>
              </a:rPr>
              <a:t>57%) </a:t>
            </a:r>
            <a:r>
              <a:rPr lang="en-US" sz="1800" dirty="0"/>
              <a:t>of the PLWH.</a:t>
            </a:r>
          </a:p>
          <a:p>
            <a:pPr marL="257175" indent="-257175">
              <a:buFont typeface="Arial" panose="020B0604020202020204" pitchFamily="34" charset="0"/>
              <a:buChar char="•"/>
            </a:pPr>
            <a:r>
              <a:rPr lang="en-US" sz="1800" dirty="0"/>
              <a:t>Remaining 43% covered by available government programs, private plans, or other.</a:t>
            </a:r>
            <a:endParaRPr lang="es-419" sz="1800" b="1" dirty="0"/>
          </a:p>
          <a:p>
            <a:endParaRPr lang="es-419" sz="1800" b="1" dirty="0"/>
          </a:p>
        </p:txBody>
      </p:sp>
      <p:sp>
        <p:nvSpPr>
          <p:cNvPr id="6" name="TextBox 1"/>
          <p:cNvSpPr txBox="1"/>
          <p:nvPr/>
        </p:nvSpPr>
        <p:spPr>
          <a:xfrm flipH="1">
            <a:off x="8002028" y="4552964"/>
            <a:ext cx="748470" cy="20194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25" b="1" dirty="0"/>
              <a:t>N= 10,293</a:t>
            </a:r>
          </a:p>
        </p:txBody>
      </p:sp>
      <p:sp>
        <p:nvSpPr>
          <p:cNvPr id="7" name="TextBox 6"/>
          <p:cNvSpPr txBox="1"/>
          <p:nvPr/>
        </p:nvSpPr>
        <p:spPr>
          <a:xfrm>
            <a:off x="152400" y="300013"/>
            <a:ext cx="8390237" cy="923330"/>
          </a:xfrm>
          <a:prstGeom prst="rect">
            <a:avLst/>
          </a:prstGeom>
          <a:noFill/>
        </p:spPr>
        <p:txBody>
          <a:bodyPr wrap="square" rtlCol="0">
            <a:spAutoFit/>
          </a:bodyPr>
          <a:lstStyle/>
          <a:p>
            <a:pPr algn="ctr"/>
            <a:r>
              <a:rPr lang="en-US" sz="2700" b="1" dirty="0">
                <a:solidFill>
                  <a:schemeClr val="accent1">
                    <a:lumMod val="75000"/>
                  </a:schemeClr>
                </a:solidFill>
              </a:rPr>
              <a:t> Clients Served by the RWHAP Part B ADAP </a:t>
            </a:r>
            <a:endParaRPr lang="en-US" sz="2700" b="1" dirty="0" smtClean="0">
              <a:solidFill>
                <a:schemeClr val="accent1">
                  <a:lumMod val="75000"/>
                </a:schemeClr>
              </a:solidFill>
            </a:endParaRPr>
          </a:p>
          <a:p>
            <a:pPr algn="ctr"/>
            <a:r>
              <a:rPr lang="en-US" sz="2700" b="1" dirty="0" smtClean="0">
                <a:solidFill>
                  <a:schemeClr val="accent1">
                    <a:lumMod val="75000"/>
                  </a:schemeClr>
                </a:solidFill>
              </a:rPr>
              <a:t>in </a:t>
            </a:r>
            <a:r>
              <a:rPr lang="en-US" sz="2700" b="1" dirty="0">
                <a:solidFill>
                  <a:schemeClr val="accent1">
                    <a:lumMod val="75000"/>
                  </a:schemeClr>
                </a:solidFill>
              </a:rPr>
              <a:t>2017</a:t>
            </a:r>
          </a:p>
        </p:txBody>
      </p:sp>
      <p:graphicFrame>
        <p:nvGraphicFramePr>
          <p:cNvPr id="8" name="My Assets" descr="Three-dimensional pie chart showing asset division">
            <a:extLst>
              <a:ext uri="{FF2B5EF4-FFF2-40B4-BE49-F238E27FC236}">
                <a16:creationId xmlns="" xmlns:a16="http://schemas.microsoft.com/office/drawing/2014/main" id="{00000000-0008-0000-0000-000002000000}"/>
              </a:ext>
            </a:extLst>
          </p:cNvPr>
          <p:cNvGraphicFramePr>
            <a:graphicFrameLocks noGrp="1"/>
          </p:cNvGraphicFramePr>
          <p:nvPr>
            <p:ph type="pic" idx="1"/>
            <p:extLst>
              <p:ext uri="{D42A27DB-BD31-4B8C-83A1-F6EECF244321}">
                <p14:modId xmlns:p14="http://schemas.microsoft.com/office/powerpoint/2010/main" val="100890591"/>
              </p:ext>
            </p:extLst>
          </p:nvPr>
        </p:nvGraphicFramePr>
        <p:xfrm>
          <a:off x="4038600" y="1605377"/>
          <a:ext cx="4904184" cy="34790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91788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OOFile" ma:contentTypeID="0x0101006025706CF4CD034688BEBAE97A2E701D020200C3831ACA17D8814887A164412888521E" ma:contentTypeVersion="7" ma:contentTypeDescription="Create a new document." ma:contentTypeScope="" ma:versionID="9b5c243964b2cdc621200f6db12c6bf6">
  <xsd:schema xmlns:xsd="http://www.w3.org/2001/XMLSchema" xmlns:xs="http://www.w3.org/2001/XMLSchema" xmlns:p="http://schemas.microsoft.com/office/2006/metadata/properties" xmlns:ns2="145c5697-5eb5-440b-b2f1-a8273fb59250" targetNamespace="http://schemas.microsoft.com/office/2006/metadata/properties" ma:root="true" ma:fieldsID="5c2db6c5baa0ac3fc502334ce7d6a781" ns2:_="">
    <xsd:import namespace="145c5697-5eb5-440b-b2f1-a8273fb59250"/>
    <xsd:element name="properties">
      <xsd:complexType>
        <xsd:sequence>
          <xsd:element name="documentManagement">
            <xsd:complexType>
              <xsd:all>
                <xsd:element ref="ns2:AssetId" minOccurs="0"/>
                <xsd:element ref="ns2:AuthoringAssetId" minOccurs="0"/>
                <xsd:element ref="ns2:AssetType" minOccurs="0"/>
                <xsd:element ref="ns2:Markets" minOccurs="0"/>
                <xsd:element ref="ns2:NumericAssetId" minOccurs="0"/>
                <xsd:element ref="ns2:AppV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c5697-5eb5-440b-b2f1-a8273fb59250" elementFormDefault="qualified">
    <xsd:import namespace="http://schemas.microsoft.com/office/2006/documentManagement/types"/>
    <xsd:import namespace="http://schemas.microsoft.com/office/infopath/2007/PartnerControls"/>
    <xsd:element name="AssetId" ma:index="8" nillable="true" ma:displayName="AssetId" ma:indexed="true" ma:internalName="AssetId" ma:readOnly="false">
      <xsd:simpleType>
        <xsd:restriction base="dms:Text"/>
      </xsd:simpleType>
    </xsd:element>
    <xsd:element name="AuthoringAssetId" ma:index="9" nillable="true" ma:displayName="AuthoringAssetId" ma:indexed="true" ma:internalName="AuthoringAssetId" ma:readOnly="false">
      <xsd:simpleType>
        <xsd:restriction base="dms:Text"/>
      </xsd:simpleType>
    </xsd:element>
    <xsd:element name="AssetType" ma:index="10" nillable="true" ma:displayName="AssetType" ma:internalName="AssetType" ma:readOnly="false">
      <xsd:simpleType>
        <xsd:restriction base="dms:Text"/>
      </xsd:simpleType>
    </xsd:element>
    <xsd:element name="Markets" ma:index="11" nillable="true" ma:displayName="Markets" ma:internalName="Markets" ma:readOnly="false">
      <xsd:simpleType>
        <xsd:restriction base="dms:Text"/>
      </xsd:simpleType>
    </xsd:element>
    <xsd:element name="NumericAssetId" ma:index="12" nillable="true" ma:displayName="NumericAssetId" ma:indexed="true" ma:internalName="NumericAssetId" ma:readOnly="false">
      <xsd:simpleType>
        <xsd:restriction base="dms:Unknown"/>
      </xsd:simpleType>
    </xsd:element>
    <xsd:element name="AppVer" ma:index="13" nillable="true" ma:displayName="AppVer" ma:internalName="AppVer"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NumericAssetId xmlns="145c5697-5eb5-440b-b2f1-a8273fb59250" xsi:nil="true"/>
    <AssetType xmlns="145c5697-5eb5-440b-b2f1-a8273fb59250">TP</AssetType>
    <Markets xmlns="145c5697-5eb5-440b-b2f1-a8273fb59250" xsi:nil="true"/>
    <AppVer xmlns="145c5697-5eb5-440b-b2f1-a8273fb59250" xsi:nil="true"/>
    <AuthoringAssetId xmlns="145c5697-5eb5-440b-b2f1-a8273fb59250">TP010203755</AuthoringAssetId>
    <AssetId xmlns="145c5697-5eb5-440b-b2f1-a8273fb59250">TS010203755</AssetId>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49B00C-0B7A-4650-A16F-086D84AA12BF}">
  <ds:schemaRefs>
    <ds:schemaRef ds:uri="http://schemas.microsoft.com/office/2006/metadata/longProperties"/>
  </ds:schemaRefs>
</ds:datastoreItem>
</file>

<file path=customXml/itemProps2.xml><?xml version="1.0" encoding="utf-8"?>
<ds:datastoreItem xmlns:ds="http://schemas.openxmlformats.org/officeDocument/2006/customXml" ds:itemID="{002EDF2E-2948-4139-9F3C-932C1A285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c5697-5eb5-440b-b2f1-a8273fb592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6A1553C-4F89-4F48-9B20-3A8E1C6631C4}">
  <ds:schemaRef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145c5697-5eb5-440b-b2f1-a8273fb59250"/>
    <ds:schemaRef ds:uri="http://purl.org/dc/terms/"/>
    <ds:schemaRef ds:uri="http://purl.org/dc/elements/1.1/"/>
    <ds:schemaRef ds:uri="http://purl.org/dc/dcmitype/"/>
  </ds:schemaRefs>
</ds:datastoreItem>
</file>

<file path=customXml/itemProps4.xml><?xml version="1.0" encoding="utf-8"?>
<ds:datastoreItem xmlns:ds="http://schemas.openxmlformats.org/officeDocument/2006/customXml" ds:itemID="{19F26E85-4150-4C5B-8468-8F71DC3204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3230</TotalTime>
  <Words>1468</Words>
  <Application>Microsoft Office PowerPoint</Application>
  <PresentationFormat>On-screen Show (4:3)</PresentationFormat>
  <Paragraphs>152</Paragraphs>
  <Slides>21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 Unicode MS</vt:lpstr>
      <vt:lpstr>ＭＳ Ｐゴシック</vt:lpstr>
      <vt:lpstr>arial</vt:lpstr>
      <vt:lpstr>arial</vt:lpstr>
      <vt:lpstr>Calibri</vt:lpstr>
      <vt:lpstr>Calibri Light</vt:lpstr>
      <vt:lpstr>Segoe UI</vt:lpstr>
      <vt:lpstr>Wingdings</vt:lpstr>
      <vt:lpstr>Office Theme</vt:lpstr>
      <vt:lpstr>Care of HIV in the setting of complex humanitarian emergencies in the Americas:  US and Puerto Rico  Wednesday 24 July, 14:30 – 16:00</vt:lpstr>
      <vt:lpstr>On September 20, 2017 Hurricane Maria hit Puerto Rico as a Category 4</vt:lpstr>
      <vt:lpstr>Power Grid collapse after Hurricane Maria: Puerto Rico</vt:lpstr>
      <vt:lpstr>Puerto Rico before Hurricane Maria</vt:lpstr>
      <vt:lpstr>Zorrilla CD. N Engl J Med 2017. DOI: 10.1056/NEJMp1713196</vt:lpstr>
      <vt:lpstr>Impact of Hurricane Maria on the Health Care System in PR</vt:lpstr>
      <vt:lpstr>“Continuous HIV High-risk Obstetrical Services During a Hurricane” </vt:lpstr>
      <vt:lpstr>“How families were separated and concerns for treatment” </vt:lpstr>
      <vt:lpstr>Percent of PLWH in Puerto Rico covered by RWHAP Part B ADAP, Government Programs, Private Plans &amp; Other</vt:lpstr>
      <vt:lpstr>Ryan White Part B/ADAP Providers Network</vt:lpstr>
      <vt:lpstr>Preparedness</vt:lpstr>
      <vt:lpstr>Measures of Success and  best practices </vt:lpstr>
      <vt:lpstr>PowerPoint Presentation</vt:lpstr>
      <vt:lpstr>Excess mortality estimates</vt:lpstr>
      <vt:lpstr>Comparison of Mortality Rates  (All Causes vs. HIV/AIDS)  by Year, Puerto Rico, 2015-18</vt:lpstr>
      <vt:lpstr>PowerPoint Presentation</vt:lpstr>
      <vt:lpstr>The effect of Irma and Maria hurricanes in people living with HIV: people in Hospices had a different experience</vt:lpstr>
      <vt:lpstr>Average CD4 Counts Pre and Post Katrina for Evacuees, Returnees and Other state residents</vt:lpstr>
      <vt:lpstr>How many days it took to restore 95% of the peak number of customers left without power after major hurricanes since 2004, including Sandy, Ivan, Katrina, Rita, Wilma, Ike and Irene? http://www.pennlive.com/midstate/index.ssf/2012/11/restoring_power_to_hurricane_s.html </vt:lpstr>
      <vt:lpstr>Humor in social media </vt:lpstr>
      <vt:lpstr>PowerPoint Presentation</vt:lpstr>
    </vt:vector>
  </TitlesOfParts>
  <Company>Universidad Central del Caribe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Margarita Moscoso</dc:creator>
  <cp:lastModifiedBy>carmen zorrilla</cp:lastModifiedBy>
  <cp:revision>637</cp:revision>
  <cp:lastPrinted>1601-01-01T00:00:00Z</cp:lastPrinted>
  <dcterms:created xsi:type="dcterms:W3CDTF">2011-08-05T05:45:06Z</dcterms:created>
  <dcterms:modified xsi:type="dcterms:W3CDTF">2019-07-24T16:18:59Z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y fmtid="{D5CDD505-2E9C-101B-9397-08002B2CF9AE}" pid="3" name="Markets">
    <vt:lpwstr/>
  </property>
  <property fmtid="{D5CDD505-2E9C-101B-9397-08002B2CF9AE}" pid="4" name="TPInstallLocation">
    <vt:lpwstr>{My Templates}</vt:lpwstr>
  </property>
  <property fmtid="{D5CDD505-2E9C-101B-9397-08002B2CF9AE}" pid="5" name="PrimaryImageGen">
    <vt:lpwstr>true</vt:lpwstr>
  </property>
  <property fmtid="{D5CDD505-2E9C-101B-9397-08002B2CF9AE}" pid="6" name="AssetType">
    <vt:lpwstr>TP</vt:lpwstr>
  </property>
  <property fmtid="{D5CDD505-2E9C-101B-9397-08002B2CF9AE}" pid="7" name="BugNumber">
    <vt:lpwstr>743074</vt:lpwstr>
  </property>
  <property fmtid="{D5CDD505-2E9C-101B-9397-08002B2CF9AE}" pid="8" name="TPCommandLine">
    <vt:lpwstr>{PP} /n {FilePath}</vt:lpwstr>
  </property>
  <property fmtid="{D5CDD505-2E9C-101B-9397-08002B2CF9AE}" pid="9" name="TPAppVersion">
    <vt:lpwstr>11</vt:lpwstr>
  </property>
  <property fmtid="{D5CDD505-2E9C-101B-9397-08002B2CF9AE}" pid="10" name="Milestone">
    <vt:lpwstr>Continuous</vt:lpwstr>
  </property>
  <property fmtid="{D5CDD505-2E9C-101B-9397-08002B2CF9AE}" pid="11" name="APAuthor">
    <vt:lpwstr>191</vt:lpwstr>
  </property>
  <property fmtid="{D5CDD505-2E9C-101B-9397-08002B2CF9AE}" pid="12" name="TemplateStatus">
    <vt:lpwstr>Complete</vt:lpwstr>
  </property>
  <property fmtid="{D5CDD505-2E9C-101B-9397-08002B2CF9AE}" pid="13" name="ContentTypeId">
    <vt:lpwstr>0x0101006025706CF4CD034688BEBAE97A2E701D020200C3831ACA17D8814887A164412888521E</vt:lpwstr>
  </property>
  <property fmtid="{D5CDD505-2E9C-101B-9397-08002B2CF9AE}" pid="14" name="IsDeleted">
    <vt:lpwstr>false</vt:lpwstr>
  </property>
  <property fmtid="{D5CDD505-2E9C-101B-9397-08002B2CF9AE}" pid="15" name="UANotes">
    <vt:lpwstr>These are templates which shipped in the box with PPT 2003.</vt:lpwstr>
  </property>
  <property fmtid="{D5CDD505-2E9C-101B-9397-08002B2CF9AE}" pid="16" name="TrustLevel">
    <vt:lpwstr>Microsoft Managed Content</vt:lpwstr>
  </property>
  <property fmtid="{D5CDD505-2E9C-101B-9397-08002B2CF9AE}" pid="17" name="TPFriendlyName">
    <vt:lpwstr>PowerPoint Presentation</vt:lpwstr>
  </property>
  <property fmtid="{D5CDD505-2E9C-101B-9397-08002B2CF9AE}" pid="18" name="IsSearchable">
    <vt:lpwstr>false</vt:lpwstr>
  </property>
  <property fmtid="{D5CDD505-2E9C-101B-9397-08002B2CF9AE}" pid="19" name="NumericId">
    <vt:lpwstr>-1</vt:lpwstr>
  </property>
  <property fmtid="{D5CDD505-2E9C-101B-9397-08002B2CF9AE}" pid="20" name="PublishTargets">
    <vt:lpwstr>OfficeOnline</vt:lpwstr>
  </property>
  <property fmtid="{D5CDD505-2E9C-101B-9397-08002B2CF9AE}" pid="21" name="AssetId">
    <vt:lpwstr>TS010203755</vt:lpwstr>
  </property>
  <property fmtid="{D5CDD505-2E9C-101B-9397-08002B2CF9AE}" pid="22" name="TPLaunchHelpLinkType">
    <vt:lpwstr>Template</vt:lpwstr>
  </property>
  <property fmtid="{D5CDD505-2E9C-101B-9397-08002B2CF9AE}" pid="23" name="SourceTitle">
    <vt:lpwstr>Axis design template</vt:lpwstr>
  </property>
  <property fmtid="{D5CDD505-2E9C-101B-9397-08002B2CF9AE}" pid="24" name="TPLaunchHelpLink">
    <vt:lpwstr/>
  </property>
  <property fmtid="{D5CDD505-2E9C-101B-9397-08002B2CF9AE}" pid="25" name="APEditor">
    <vt:lpwstr>92</vt:lpwstr>
  </property>
  <property fmtid="{D5CDD505-2E9C-101B-9397-08002B2CF9AE}" pid="26" name="TPApplication">
    <vt:lpwstr>PowerPoint</vt:lpwstr>
  </property>
  <property fmtid="{D5CDD505-2E9C-101B-9397-08002B2CF9AE}" pid="27" name="Provider">
    <vt:lpwstr>EY006220130</vt:lpwstr>
  </property>
  <property fmtid="{D5CDD505-2E9C-101B-9397-08002B2CF9AE}" pid="28" name="OpenTemplate">
    <vt:lpwstr>true</vt:lpwstr>
  </property>
  <property fmtid="{D5CDD505-2E9C-101B-9397-08002B2CF9AE}" pid="29" name="UACurrentWords">
    <vt:lpwstr>0</vt:lpwstr>
  </property>
  <property fmtid="{D5CDD505-2E9C-101B-9397-08002B2CF9AE}" pid="30" name="Applications">
    <vt:lpwstr>79;#Template 12;#65;#Microsoft Office PowerPoint 2007;#64;#PowerPoint 2003</vt:lpwstr>
  </property>
  <property fmtid="{D5CDD505-2E9C-101B-9397-08002B2CF9AE}" pid="31" name="UALocRecommendation">
    <vt:lpwstr>Localize</vt:lpwstr>
  </property>
  <property fmtid="{D5CDD505-2E9C-101B-9397-08002B2CF9AE}" pid="32" name="Title">
    <vt:lpwstr>Axis design template</vt:lpwstr>
  </property>
  <property fmtid="{D5CDD505-2E9C-101B-9397-08002B2CF9AE}" pid="33" name="PublishStatusLookup">
    <vt:lpwstr>270360</vt:lpwstr>
  </property>
  <property fmtid="{D5CDD505-2E9C-101B-9397-08002B2CF9AE}" pid="34" name="APTrustLevel">
    <vt:lpwstr>1.00000000000000</vt:lpwstr>
  </property>
  <property fmtid="{D5CDD505-2E9C-101B-9397-08002B2CF9AE}" pid="35" name="TPClientViewer">
    <vt:lpwstr>Microsoft Office PowerPoint</vt:lpwstr>
  </property>
  <property fmtid="{D5CDD505-2E9C-101B-9397-08002B2CF9AE}" pid="36" name="TPComponent">
    <vt:lpwstr>PPTFiles</vt:lpwstr>
  </property>
  <property fmtid="{D5CDD505-2E9C-101B-9397-08002B2CF9AE}" pid="37" name="TPNamespace">
    <vt:lpwstr>POWERPNT</vt:lpwstr>
  </property>
  <property fmtid="{D5CDD505-2E9C-101B-9397-08002B2CF9AE}" pid="38" name="Content Type">
    <vt:lpwstr>OOFile</vt:lpwstr>
  </property>
  <property fmtid="{D5CDD505-2E9C-101B-9397-08002B2CF9AE}" pid="39" name="AuthoringAssetId">
    <vt:lpwstr>TP010203755</vt:lpwstr>
  </property>
  <property fmtid="{D5CDD505-2E9C-101B-9397-08002B2CF9AE}" pid="40" name="NumericAssetId">
    <vt:lpwstr/>
  </property>
  <property fmtid="{D5CDD505-2E9C-101B-9397-08002B2CF9AE}" pid="41" name="AppVer">
    <vt:lpwstr/>
  </property>
</Properties>
</file>